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7" r:id="rId2"/>
    <p:sldId id="279" r:id="rId3"/>
    <p:sldId id="263" r:id="rId4"/>
    <p:sldId id="277" r:id="rId5"/>
    <p:sldId id="258" r:id="rId6"/>
    <p:sldId id="262" r:id="rId7"/>
    <p:sldId id="270" r:id="rId8"/>
    <p:sldId id="266" r:id="rId9"/>
    <p:sldId id="278" r:id="rId10"/>
    <p:sldId id="265" r:id="rId11"/>
    <p:sldId id="259" r:id="rId12"/>
    <p:sldId id="271" r:id="rId13"/>
    <p:sldId id="272" r:id="rId14"/>
    <p:sldId id="273" r:id="rId15"/>
    <p:sldId id="274" r:id="rId16"/>
    <p:sldId id="275" r:id="rId17"/>
    <p:sldId id="276" r:id="rId18"/>
    <p:sldId id="268" r:id="rId19"/>
    <p:sldId id="260" r:id="rId20"/>
    <p:sldId id="267" r:id="rId21"/>
    <p:sldId id="26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009999"/>
    <a:srgbClr val="CCFFFF"/>
    <a:srgbClr val="99FF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AD7B3-552D-418A-A008-F0A3F215E96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727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3CC4FE-5466-45FE-AB97-73141A149D8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95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1" y="1905000"/>
            <a:ext cx="5236633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7434" y="1905000"/>
            <a:ext cx="5236633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8A6D9-605B-4245-A0FA-7E7D1E28490E}" type="slidenum">
              <a:rPr lang="en-US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004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008080"/>
            </a:gs>
            <a:gs pos="100000">
              <a:srgbClr val="CCFF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1D4D32E-A012-41AB-A39F-ECB6E93E482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7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gif"/><Relationship Id="rId5" Type="http://schemas.openxmlformats.org/officeDocument/2006/relationships/image" Target="../media/image4.wmf"/><Relationship Id="rId4" Type="http://schemas.openxmlformats.org/officeDocument/2006/relationships/audio" Target="../media/audio7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3.xml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z="4800" dirty="0">
              <a:solidFill>
                <a:srgbClr val="99FF66"/>
              </a:solidFill>
            </a:endParaRPr>
          </a:p>
        </p:txBody>
      </p:sp>
      <p:sp>
        <p:nvSpPr>
          <p:cNvPr id="81923" name="Rectangle 3"/>
          <p:cNvSpPr>
            <a:spLocks noGrp="1" noRot="1" noChangeArrowheads="1"/>
          </p:cNvSpPr>
          <p:nvPr>
            <p:ph idx="1"/>
          </p:nvPr>
        </p:nvSpPr>
        <p:spPr>
          <a:solidFill>
            <a:srgbClr val="C00000"/>
          </a:solidFill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sz="6000" dirty="0">
                <a:solidFill>
                  <a:schemeClr val="bg1"/>
                </a:solidFill>
              </a:rPr>
              <a:t>14 – 3</a:t>
            </a:r>
          </a:p>
          <a:p>
            <a:pPr marL="0" indent="0" algn="ctr" eaLnBrk="1" hangingPunct="1">
              <a:buNone/>
              <a:defRPr/>
            </a:pPr>
            <a:r>
              <a:rPr lang="en-US" sz="6000" dirty="0">
                <a:solidFill>
                  <a:schemeClr val="bg1"/>
                </a:solidFill>
              </a:rPr>
              <a:t>Mechanical Advantage </a:t>
            </a:r>
          </a:p>
          <a:p>
            <a:pPr marL="0" indent="0" algn="ctr" eaLnBrk="1" hangingPunct="1">
              <a:buNone/>
              <a:defRPr/>
            </a:pPr>
            <a:r>
              <a:rPr lang="en-US" sz="6000" dirty="0">
                <a:solidFill>
                  <a:schemeClr val="bg1"/>
                </a:solidFill>
              </a:rPr>
              <a:t>and Efficiency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 build="p" autoUpdateAnimBg="0"/>
      <p:bldP spid="81923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rrowheads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en-US" sz="66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 Related Equations</a:t>
            </a:r>
          </a:p>
        </p:txBody>
      </p:sp>
      <p:sp>
        <p:nvSpPr>
          <p:cNvPr id="6758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64" charset="2"/>
              <a:buChar char="§"/>
              <a:defRPr/>
            </a:pPr>
            <a:endParaRPr lang="en-US" sz="2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2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2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4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2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2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76934383"/>
                  </p:ext>
                </p:extLst>
              </p:nvPr>
            </p:nvGraphicFramePr>
            <p:xfrm>
              <a:off x="609600" y="1923329"/>
              <a:ext cx="11303358" cy="204336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336997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97957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95381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42822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36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IMA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36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Input Distance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36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Output Distance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9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30054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800" kern="12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IMA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4800" i="1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480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8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e>
                                    <m:sub>
                                      <m:r>
                                        <a:rPr lang="en-US" sz="48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48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8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e>
                                    <m:sub>
                                      <m:r>
                                        <a:rPr lang="en-US" sz="48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endParaRPr lang="en-US" sz="48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+mn-lt"/>
                          </a:endParaRP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endParaRPr lang="en-US" sz="11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+mn-lt"/>
                          </a:endParaRPr>
                        </a:p>
                        <a:p>
                          <a:pPr algn="ctr"/>
                          <a:r>
                            <a:rPr lang="en-US" sz="48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D</a:t>
                          </a:r>
                          <a:r>
                            <a:rPr lang="en-US" sz="480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e</a:t>
                          </a:r>
                          <a:r>
                            <a:rPr lang="en-US" sz="480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 </a:t>
                          </a:r>
                          <a:r>
                            <a:rPr lang="en-US" sz="48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= </a:t>
                          </a:r>
                          <a:r>
                            <a:rPr lang="en-US" sz="4800" dirty="0" err="1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D</a:t>
                          </a:r>
                          <a:r>
                            <a:rPr lang="en-US" sz="4800" baseline="-25000" dirty="0" err="1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r</a:t>
                          </a:r>
                          <a:r>
                            <a:rPr lang="en-US" sz="480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(IMA)</a:t>
                          </a:r>
                          <a:endParaRPr lang="en-US" sz="48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+mn-lt"/>
                          </a:endParaRP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800" kern="12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D</a:t>
                          </a:r>
                          <a:r>
                            <a:rPr lang="en-US" sz="4800" kern="1200" baseline="-25000" dirty="0" err="1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r</a:t>
                          </a:r>
                          <a:r>
                            <a:rPr lang="en-US" sz="4800" kern="12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4800" i="1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480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8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e>
                                    <m:sub>
                                      <m:r>
                                        <a:rPr lang="en-US" sz="48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4800" b="0" i="1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𝐼𝑀𝐴</m:t>
                                  </m:r>
                                </m:den>
                              </m:f>
                            </m:oMath>
                          </a14:m>
                          <a:endParaRPr lang="en-US" sz="48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+mn-lt"/>
                          </a:endParaRP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9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76934383"/>
                  </p:ext>
                </p:extLst>
              </p:nvPr>
            </p:nvGraphicFramePr>
            <p:xfrm>
              <a:off x="609600" y="1923329"/>
              <a:ext cx="11303358" cy="204336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336997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97957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95381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42822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36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IMA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36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Input Distance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36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Output Distance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9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3005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62" t="-62617" r="-235805" b="-1869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endParaRPr lang="en-US" sz="11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+mn-lt"/>
                          </a:endParaRPr>
                        </a:p>
                        <a:p>
                          <a:pPr algn="ctr"/>
                          <a:r>
                            <a:rPr lang="en-US" sz="48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D</a:t>
                          </a:r>
                          <a:r>
                            <a:rPr lang="en-US" sz="480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e</a:t>
                          </a:r>
                          <a:r>
                            <a:rPr lang="en-US" sz="480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 </a:t>
                          </a:r>
                          <a:r>
                            <a:rPr lang="en-US" sz="48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= </a:t>
                          </a:r>
                          <a:r>
                            <a:rPr lang="en-US" sz="4800" dirty="0" err="1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D</a:t>
                          </a:r>
                          <a:r>
                            <a:rPr lang="en-US" sz="4800" baseline="-25000" dirty="0" err="1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r</a:t>
                          </a:r>
                          <a:r>
                            <a:rPr lang="en-US" sz="480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(IMA)</a:t>
                          </a:r>
                          <a:endParaRPr lang="en-US" sz="48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+mn-lt"/>
                          </a:endParaRP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9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86133" t="-62617" r="-308" b="-18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96692"/>
              </p:ext>
            </p:extLst>
          </p:nvPr>
        </p:nvGraphicFramePr>
        <p:xfrm>
          <a:off x="720531" y="4391694"/>
          <a:ext cx="11081496" cy="207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36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5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Represents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Common Units (SI)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99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IMA </a:t>
                      </a:r>
                      <a:r>
                        <a:rPr lang="en-US" sz="2800" baseline="0" dirty="0">
                          <a:solidFill>
                            <a:srgbClr val="000000"/>
                          </a:solidFill>
                        </a:rPr>
                        <a:t> = Ideal Mechanical Advantage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----------------------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99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D</a:t>
                      </a:r>
                      <a:r>
                        <a:rPr lang="en-US" sz="2800" baseline="-25000" dirty="0">
                          <a:solidFill>
                            <a:srgbClr val="000000"/>
                          </a:solidFill>
                        </a:rPr>
                        <a:t>r</a:t>
                      </a:r>
                      <a:r>
                        <a:rPr lang="en-US" sz="2800" baseline="0" dirty="0">
                          <a:solidFill>
                            <a:srgbClr val="000000"/>
                          </a:solidFill>
                        </a:rPr>
                        <a:t> = </a:t>
                      </a:r>
                      <a:r>
                        <a:rPr lang="en-US" sz="2800" baseline="0">
                          <a:solidFill>
                            <a:srgbClr val="000000"/>
                          </a:solidFill>
                        </a:rPr>
                        <a:t>Output distance</a:t>
                      </a:r>
                      <a:r>
                        <a:rPr lang="en-US" sz="2800" baseline="0" dirty="0">
                          <a:solidFill>
                            <a:srgbClr val="000000"/>
                          </a:solidFill>
                        </a:rPr>
                        <a:t>/resistance distance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Meters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99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D</a:t>
                      </a:r>
                      <a:r>
                        <a:rPr lang="en-US" sz="2800" baseline="-25000" dirty="0">
                          <a:solidFill>
                            <a:srgbClr val="000000"/>
                          </a:solidFill>
                        </a:rPr>
                        <a:t>e</a:t>
                      </a:r>
                      <a:r>
                        <a:rPr lang="en-US" sz="2800" baseline="0" dirty="0">
                          <a:solidFill>
                            <a:srgbClr val="000000"/>
                          </a:solidFill>
                        </a:rPr>
                        <a:t> = Input distance/effort distance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Meters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85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rrowheads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chemeClr val="bg1"/>
                </a:solidFill>
              </a:rPr>
              <a:t>Different mechanical advantages:</a:t>
            </a:r>
          </a:p>
        </p:txBody>
      </p:sp>
      <p:sp>
        <p:nvSpPr>
          <p:cNvPr id="83971" name="Rectangle 3"/>
          <p:cNvSpPr>
            <a:spLocks noGrp="1" noRot="1" noChangeArrowheads="1"/>
          </p:cNvSpPr>
          <p:nvPr>
            <p:ph sz="half" idx="1"/>
          </p:nvPr>
        </p:nvSpPr>
        <p:spPr>
          <a:xfrm>
            <a:off x="365973" y="1905000"/>
            <a:ext cx="3925888" cy="4191000"/>
          </a:xfrm>
        </p:spPr>
        <p:txBody>
          <a:bodyPr/>
          <a:lstStyle/>
          <a:p>
            <a:pPr eaLnBrk="1" hangingPunct="1">
              <a:buFont typeface="Wingdings" pitchFamily="64" charset="2"/>
              <a:buChar char="§"/>
              <a:defRPr/>
            </a:pPr>
            <a:r>
              <a:rPr lang="en-US" dirty="0"/>
              <a:t>MA equal to one. (output force = input force)</a:t>
            </a:r>
          </a:p>
          <a:p>
            <a:pPr eaLnBrk="1" hangingPunct="1">
              <a:buFont typeface="Wingdings" pitchFamily="64" charset="2"/>
              <a:buChar char="§"/>
              <a:defRPr/>
            </a:pPr>
            <a:r>
              <a:rPr lang="en-US" dirty="0"/>
              <a:t>Change the direction of the applied force only.</a:t>
            </a:r>
          </a:p>
        </p:txBody>
      </p:sp>
      <p:sp>
        <p:nvSpPr>
          <p:cNvPr id="83972" name="Rectangle 4"/>
          <p:cNvSpPr>
            <a:spLocks noGrp="1" noRot="1" noChangeArrowheads="1"/>
          </p:cNvSpPr>
          <p:nvPr>
            <p:ph sz="half" idx="2"/>
          </p:nvPr>
        </p:nvSpPr>
        <p:spPr>
          <a:xfrm>
            <a:off x="4357285" y="1905000"/>
            <a:ext cx="3925887" cy="4191000"/>
          </a:xfrm>
        </p:spPr>
        <p:txBody>
          <a:bodyPr/>
          <a:lstStyle/>
          <a:p>
            <a:pPr eaLnBrk="1" hangingPunct="1">
              <a:buFont typeface="Wingdings" pitchFamily="64" charset="2"/>
              <a:buChar char="§"/>
              <a:defRPr/>
            </a:pPr>
            <a:r>
              <a:rPr lang="en-US" dirty="0"/>
              <a:t>Mechanical advantage less than one</a:t>
            </a:r>
          </a:p>
          <a:p>
            <a:pPr eaLnBrk="1" hangingPunct="1">
              <a:buFont typeface="Wingdings" pitchFamily="64" charset="2"/>
              <a:buChar char="§"/>
              <a:defRPr/>
            </a:pPr>
            <a:r>
              <a:rPr lang="en-US" dirty="0"/>
              <a:t>An increase in the distance an object is moved (</a:t>
            </a:r>
            <a:r>
              <a:rPr lang="en-US" dirty="0" err="1"/>
              <a:t>d</a:t>
            </a:r>
            <a:r>
              <a:rPr lang="en-US" baseline="-25000" dirty="0" err="1"/>
              <a:t>r</a:t>
            </a:r>
            <a:r>
              <a:rPr lang="en-US" dirty="0"/>
              <a:t>)</a:t>
            </a:r>
          </a:p>
        </p:txBody>
      </p:sp>
      <p:pic>
        <p:nvPicPr>
          <p:cNvPr id="83973" name="Picture 5" descr="HH01439_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4971" y="4506914"/>
            <a:ext cx="2438400" cy="191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4" name="Picture 6" descr="AG00326_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584" y="4191001"/>
            <a:ext cx="2667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4"/>
          <p:cNvSpPr txBox="1">
            <a:spLocks noRot="1" noChangeArrowheads="1"/>
          </p:cNvSpPr>
          <p:nvPr/>
        </p:nvSpPr>
        <p:spPr bwMode="auto">
          <a:xfrm>
            <a:off x="8175960" y="1911554"/>
            <a:ext cx="3925887" cy="4191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64" charset="2"/>
              <a:buChar char="§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64" charset="2"/>
              <a:buChar char="§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64" charset="2"/>
              <a:buChar char="§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64" charset="2"/>
              <a:buChar char="§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buFont typeface="Wingdings" pitchFamily="64" charset="2"/>
              <a:buChar char="§"/>
              <a:defRPr/>
            </a:pPr>
            <a:r>
              <a:rPr lang="en-US" kern="0" dirty="0">
                <a:effectLst/>
              </a:rPr>
              <a:t>Mechanical advantage greater than one</a:t>
            </a:r>
          </a:p>
          <a:p>
            <a:pPr eaLnBrk="1" hangingPunct="1">
              <a:buFont typeface="Wingdings" pitchFamily="64" charset="2"/>
              <a:buChar char="§"/>
              <a:defRPr/>
            </a:pPr>
            <a:r>
              <a:rPr lang="en-US" kern="0" dirty="0">
                <a:effectLst/>
              </a:rPr>
              <a:t>Output force is greater than input force.</a:t>
            </a:r>
          </a:p>
          <a:p>
            <a:pPr eaLnBrk="1" hangingPunct="1">
              <a:buFont typeface="Wingdings" pitchFamily="64" charset="2"/>
              <a:buChar char="§"/>
              <a:defRPr/>
            </a:pPr>
            <a:r>
              <a:rPr lang="en-US" kern="0" dirty="0">
                <a:effectLst/>
              </a:rPr>
              <a:t>As MA increases, the distance the output force moves decreases.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83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 build="p" autoUpdateAnimBg="0"/>
      <p:bldP spid="83971" grpId="0" uiExpand="1" build="p" autoUpdateAnimBg="0"/>
      <p:bldP spid="83972" grpId="0" uiExpand="1" build="p" autoUpdateAnimBg="0"/>
      <p:bldP spid="7" grpId="0" uiExpand="1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3" name="AutoShape 23"/>
          <p:cNvSpPr>
            <a:spLocks noChangeArrowheads="1"/>
          </p:cNvSpPr>
          <p:nvPr/>
        </p:nvSpPr>
        <p:spPr bwMode="auto">
          <a:xfrm rot="5400000">
            <a:off x="6743701" y="3284539"/>
            <a:ext cx="1584325" cy="701675"/>
          </a:xfrm>
          <a:prstGeom prst="leftRightArrow">
            <a:avLst>
              <a:gd name="adj1" fmla="val 50000"/>
              <a:gd name="adj2" fmla="val 4515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Force</a:t>
            </a:r>
          </a:p>
        </p:txBody>
      </p:sp>
      <p:sp>
        <p:nvSpPr>
          <p:cNvPr id="5150" name="Rectangle 30"/>
          <p:cNvSpPr>
            <a:spLocks noChangeArrowheads="1"/>
          </p:cNvSpPr>
          <p:nvPr/>
        </p:nvSpPr>
        <p:spPr bwMode="auto">
          <a:xfrm rot="-904103">
            <a:off x="2566988" y="4629151"/>
            <a:ext cx="925512" cy="887413"/>
          </a:xfrm>
          <a:prstGeom prst="rect">
            <a:avLst/>
          </a:prstGeom>
          <a:solidFill>
            <a:srgbClr val="9933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pPr algn="l"/>
            <a:r>
              <a:rPr lang="en-US" altLang="en-US" sz="4000">
                <a:solidFill>
                  <a:schemeClr val="bg1"/>
                </a:solidFill>
                <a:latin typeface="Rockwell Extra Bold" panose="02060903040505020403" pitchFamily="18" charset="0"/>
              </a:rPr>
              <a:t>    M. A. of Levers</a:t>
            </a:r>
          </a:p>
        </p:txBody>
      </p:sp>
      <p:graphicFrame>
        <p:nvGraphicFramePr>
          <p:cNvPr id="5133" name="Object 13"/>
          <p:cNvGraphicFramePr>
            <a:graphicFrameLocks noGrp="1" noChangeAspect="1"/>
          </p:cNvGraphicFramePr>
          <p:nvPr>
            <p:ph idx="1"/>
          </p:nvPr>
        </p:nvGraphicFramePr>
        <p:xfrm>
          <a:off x="7751763" y="404814"/>
          <a:ext cx="1873250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Microsoft Equation 3.0" r:id="rId3" imgW="901440" imgH="431640" progId="Equation.3">
                  <p:embed/>
                </p:oleObj>
              </mc:Choice>
              <mc:Fallback>
                <p:oleObj name="Microsoft Equation 3.0" r:id="rId3" imgW="9014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1763" y="404814"/>
                        <a:ext cx="1873250" cy="8969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1631951" y="5876926"/>
            <a:ext cx="88566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Work = </a:t>
            </a:r>
            <a:r>
              <a:rPr lang="en-US" altLang="en-US" b="1">
                <a:solidFill>
                  <a:srgbClr val="FF0000"/>
                </a:solidFill>
              </a:rPr>
              <a:t>Input Force</a:t>
            </a:r>
            <a:r>
              <a:rPr lang="en-US" altLang="en-US">
                <a:solidFill>
                  <a:srgbClr val="000000"/>
                </a:solidFill>
              </a:rPr>
              <a:t> x Input Distance           Work = </a:t>
            </a:r>
            <a:r>
              <a:rPr lang="en-US" altLang="en-US" b="1">
                <a:solidFill>
                  <a:srgbClr val="333399"/>
                </a:solidFill>
              </a:rPr>
              <a:t>Output Force</a:t>
            </a:r>
            <a:r>
              <a:rPr lang="en-US" altLang="en-US">
                <a:solidFill>
                  <a:srgbClr val="000000"/>
                </a:solidFill>
              </a:rPr>
              <a:t> x Output Distance</a:t>
            </a:r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V="1">
            <a:off x="2711450" y="3860801"/>
            <a:ext cx="6121400" cy="1800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137" name="AutoShape 17"/>
          <p:cNvSpPr>
            <a:spLocks noChangeArrowheads="1"/>
          </p:cNvSpPr>
          <p:nvPr/>
        </p:nvSpPr>
        <p:spPr bwMode="auto">
          <a:xfrm>
            <a:off x="5519738" y="4724400"/>
            <a:ext cx="576262" cy="93503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>
            <a:off x="1524000" y="566102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139" name="AutoShape 19"/>
          <p:cNvSpPr>
            <a:spLocks noChangeArrowheads="1"/>
          </p:cNvSpPr>
          <p:nvPr/>
        </p:nvSpPr>
        <p:spPr bwMode="auto">
          <a:xfrm>
            <a:off x="3297238" y="4383089"/>
            <a:ext cx="1574800" cy="701675"/>
          </a:xfrm>
          <a:prstGeom prst="leftRightArrow">
            <a:avLst>
              <a:gd name="adj1" fmla="val 50000"/>
              <a:gd name="adj2" fmla="val 44887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Distance</a:t>
            </a:r>
          </a:p>
        </p:txBody>
      </p:sp>
      <p:sp>
        <p:nvSpPr>
          <p:cNvPr id="5141" name="AutoShape 21"/>
          <p:cNvSpPr>
            <a:spLocks noChangeArrowheads="1"/>
          </p:cNvSpPr>
          <p:nvPr/>
        </p:nvSpPr>
        <p:spPr bwMode="auto">
          <a:xfrm rot="5400000">
            <a:off x="3287714" y="3284539"/>
            <a:ext cx="1584325" cy="701675"/>
          </a:xfrm>
          <a:prstGeom prst="leftRightArrow">
            <a:avLst>
              <a:gd name="adj1" fmla="val 50000"/>
              <a:gd name="adj2" fmla="val 4515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Force</a:t>
            </a:r>
          </a:p>
        </p:txBody>
      </p:sp>
      <p:sp>
        <p:nvSpPr>
          <p:cNvPr id="5144" name="AutoShape 24"/>
          <p:cNvSpPr>
            <a:spLocks noChangeArrowheads="1"/>
          </p:cNvSpPr>
          <p:nvPr/>
        </p:nvSpPr>
        <p:spPr bwMode="auto">
          <a:xfrm>
            <a:off x="6753225" y="4311651"/>
            <a:ext cx="1574800" cy="701675"/>
          </a:xfrm>
          <a:prstGeom prst="leftRightArrow">
            <a:avLst>
              <a:gd name="adj1" fmla="val 50000"/>
              <a:gd name="adj2" fmla="val 44887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Distance</a:t>
            </a:r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3527425" y="1484313"/>
            <a:ext cx="5016500" cy="366712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Don’t forget: Work of Input = Work of Output</a:t>
            </a: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2797175" y="2060575"/>
            <a:ext cx="6661150" cy="641350"/>
          </a:xfrm>
          <a:prstGeom prst="rect">
            <a:avLst/>
          </a:prstGeom>
          <a:solidFill>
            <a:srgbClr val="0033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In this case, with the fulcrum right in the center, the forces,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distance and total input/output work are exactly the same!</a:t>
            </a: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4435475" y="2944814"/>
            <a:ext cx="2800350" cy="915987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00"/>
                </a:solidFill>
              </a:rPr>
              <a:t>Think:</a:t>
            </a:r>
            <a:r>
              <a:rPr lang="en-US" altLang="en-US" b="1">
                <a:solidFill>
                  <a:srgbClr val="000000"/>
                </a:solidFill>
              </a:rPr>
              <a:t> when force and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distance are exactly the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same; is there any M.A?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2032000" y="549275"/>
            <a:ext cx="5403850" cy="641350"/>
          </a:xfrm>
          <a:prstGeom prst="rect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00"/>
                </a:solidFill>
              </a:rPr>
              <a:t>Think:</a:t>
            </a:r>
            <a:r>
              <a:rPr lang="en-US" altLang="en-US" b="1">
                <a:solidFill>
                  <a:srgbClr val="000000"/>
                </a:solidFill>
              </a:rPr>
              <a:t> If the Input and Output are exactly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the same is there any point to using a machine?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" dur="20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64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32562E-7 L 0.03611 -0.197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6" y="-987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10" dur="2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49" presetClass="entr" presetSubtype="0" decel="10000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0" grpId="0" animBg="1"/>
      <p:bldP spid="5150" grpId="1" animBg="1"/>
      <p:bldP spid="5136" grpId="0" animBg="1"/>
      <p:bldP spid="5151" grpId="0" animBg="1"/>
      <p:bldP spid="5152" grpId="0" animBg="1"/>
      <p:bldP spid="515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2506663" y="3910013"/>
            <a:ext cx="925512" cy="887412"/>
          </a:xfrm>
          <a:prstGeom prst="rect">
            <a:avLst/>
          </a:prstGeom>
          <a:solidFill>
            <a:srgbClr val="9933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en-US" altLang="en-US" sz="4000" dirty="0">
                <a:solidFill>
                  <a:schemeClr val="bg1"/>
                </a:solidFill>
                <a:latin typeface="Rockwell Extra Bold" panose="02060903040505020403" pitchFamily="18" charset="0"/>
              </a:rPr>
              <a:t>So how can we increase M.A. of a lever?</a:t>
            </a:r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1524000" y="566102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585" name="AutoShape 9"/>
          <p:cNvSpPr>
            <a:spLocks noChangeArrowheads="1"/>
          </p:cNvSpPr>
          <p:nvPr/>
        </p:nvSpPr>
        <p:spPr bwMode="auto">
          <a:xfrm rot="5400000">
            <a:off x="3287714" y="3284539"/>
            <a:ext cx="1584325" cy="701675"/>
          </a:xfrm>
          <a:prstGeom prst="leftRightArrow">
            <a:avLst>
              <a:gd name="adj1" fmla="val 50000"/>
              <a:gd name="adj2" fmla="val 4515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Force</a:t>
            </a:r>
          </a:p>
        </p:txBody>
      </p:sp>
      <p:sp>
        <p:nvSpPr>
          <p:cNvPr id="24586" name="AutoShape 10"/>
          <p:cNvSpPr>
            <a:spLocks noChangeArrowheads="1"/>
          </p:cNvSpPr>
          <p:nvPr/>
        </p:nvSpPr>
        <p:spPr bwMode="auto">
          <a:xfrm rot="5400000">
            <a:off x="6743701" y="3284539"/>
            <a:ext cx="1584325" cy="701675"/>
          </a:xfrm>
          <a:prstGeom prst="leftRightArrow">
            <a:avLst>
              <a:gd name="adj1" fmla="val 50000"/>
              <a:gd name="adj2" fmla="val 4515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Force</a:t>
            </a:r>
          </a:p>
        </p:txBody>
      </p:sp>
      <p:sp>
        <p:nvSpPr>
          <p:cNvPr id="24587" name="AutoShape 11"/>
          <p:cNvSpPr>
            <a:spLocks noChangeArrowheads="1"/>
          </p:cNvSpPr>
          <p:nvPr/>
        </p:nvSpPr>
        <p:spPr bwMode="auto">
          <a:xfrm>
            <a:off x="6753225" y="4095751"/>
            <a:ext cx="1574800" cy="701675"/>
          </a:xfrm>
          <a:prstGeom prst="leftRightArrow">
            <a:avLst>
              <a:gd name="adj1" fmla="val 50000"/>
              <a:gd name="adj2" fmla="val 44887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Distance</a:t>
            </a:r>
          </a:p>
        </p:txBody>
      </p:sp>
      <p:sp>
        <p:nvSpPr>
          <p:cNvPr id="24584" name="AutoShape 8"/>
          <p:cNvSpPr>
            <a:spLocks noChangeArrowheads="1"/>
          </p:cNvSpPr>
          <p:nvPr/>
        </p:nvSpPr>
        <p:spPr bwMode="auto">
          <a:xfrm>
            <a:off x="3297238" y="4167189"/>
            <a:ext cx="1574800" cy="701675"/>
          </a:xfrm>
          <a:prstGeom prst="leftRightArrow">
            <a:avLst>
              <a:gd name="adj1" fmla="val 50000"/>
              <a:gd name="adj2" fmla="val 44887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Distance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1774825" y="1557338"/>
            <a:ext cx="5822950" cy="366712"/>
          </a:xfrm>
          <a:prstGeom prst="rect">
            <a:avLst/>
          </a:prstGeom>
          <a:solidFill>
            <a:srgbClr val="66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We have to adjust how we set up the machine itself!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1774825" y="2133600"/>
            <a:ext cx="5619750" cy="641350"/>
          </a:xfrm>
          <a:prstGeom prst="rect">
            <a:avLst/>
          </a:prstGeom>
          <a:solidFill>
            <a:srgbClr val="FF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In this case we can move the fulcrum and change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the distance of the output and input:</a:t>
            </a:r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519739" y="4868863"/>
            <a:ext cx="504825" cy="79216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1847850" y="1773238"/>
            <a:ext cx="8413750" cy="64135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Notice that mathematically, even though the amounts of distance and force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have changed the total work done on both sides remains the same!</a:t>
            </a: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7464425" y="1951039"/>
            <a:ext cx="3155950" cy="1190625"/>
          </a:xfrm>
          <a:prstGeom prst="rect">
            <a:avLst/>
          </a:prstGeom>
          <a:solidFill>
            <a:srgbClr val="CC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Notice what happens to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the force and distance of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each side when we move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Fulcrum closer to the mass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1847850" y="2420938"/>
            <a:ext cx="4324350" cy="366712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Output: Less distance but more force!</a:t>
            </a:r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6167438" y="2420938"/>
            <a:ext cx="4044950" cy="366712"/>
          </a:xfrm>
          <a:prstGeom prst="rect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Input: More distance but less force!</a:t>
            </a:r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 flipH="1">
            <a:off x="2495551" y="4868863"/>
            <a:ext cx="3313113" cy="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599" name="Line 23"/>
          <p:cNvSpPr>
            <a:spLocks noChangeShapeType="1"/>
          </p:cNvSpPr>
          <p:nvPr/>
        </p:nvSpPr>
        <p:spPr bwMode="auto">
          <a:xfrm>
            <a:off x="5808664" y="4868863"/>
            <a:ext cx="2879725" cy="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600" name="Line 24"/>
          <p:cNvSpPr>
            <a:spLocks noChangeShapeType="1"/>
          </p:cNvSpPr>
          <p:nvPr/>
        </p:nvSpPr>
        <p:spPr bwMode="auto">
          <a:xfrm>
            <a:off x="5808664" y="4868863"/>
            <a:ext cx="2879725" cy="0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1558925" y="5799138"/>
            <a:ext cx="4470400" cy="366712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Work = Output Force x Output Distance</a:t>
            </a:r>
          </a:p>
        </p:txBody>
      </p:sp>
      <p:sp>
        <p:nvSpPr>
          <p:cNvPr id="24602" name="Text Box 26"/>
          <p:cNvSpPr txBox="1">
            <a:spLocks noChangeArrowheads="1"/>
          </p:cNvSpPr>
          <p:nvPr/>
        </p:nvSpPr>
        <p:spPr bwMode="auto">
          <a:xfrm>
            <a:off x="6024563" y="5799138"/>
            <a:ext cx="4089400" cy="366712"/>
          </a:xfrm>
          <a:prstGeom prst="rect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Work = Input Force x Input Distance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0532 L -0.2007 0.0053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44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2458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2458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2458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2458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05273E-6 L -0.20486 3.05273E-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46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4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5" grpId="0" animBg="1"/>
      <p:bldP spid="24586" grpId="0" animBg="1"/>
      <p:bldP spid="24587" grpId="0" animBg="1"/>
      <p:bldP spid="24584" grpId="0" animBg="1"/>
      <p:bldP spid="24592" grpId="0" animBg="1"/>
      <p:bldP spid="24592" grpId="1" animBg="1"/>
      <p:bldP spid="24593" grpId="0" animBg="1"/>
      <p:bldP spid="24593" grpId="1" animBg="1"/>
      <p:bldP spid="24582" grpId="0" animBg="1"/>
      <p:bldP spid="24594" grpId="0" animBg="1"/>
      <p:bldP spid="24595" grpId="0" animBg="1"/>
      <p:bldP spid="24595" grpId="1" animBg="1"/>
      <p:bldP spid="24596" grpId="0" animBg="1"/>
      <p:bldP spid="24597" grpId="0" animBg="1"/>
      <p:bldP spid="2460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8813800" y="2693988"/>
            <a:ext cx="0" cy="1890712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H="1">
            <a:off x="1524001" y="4559301"/>
            <a:ext cx="7300913" cy="22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pPr algn="l"/>
            <a:r>
              <a:rPr lang="en-US" altLang="en-US" sz="2800">
                <a:solidFill>
                  <a:schemeClr val="bg1"/>
                </a:solidFill>
                <a:latin typeface="Rockwell Extra Bold" panose="02060903040505020403" pitchFamily="18" charset="0"/>
              </a:rPr>
              <a:t>   M.A. of an Incline Plane:</a:t>
            </a:r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V="1">
            <a:off x="4159250" y="2705100"/>
            <a:ext cx="4660900" cy="185420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1919288" y="4797426"/>
            <a:ext cx="8191500" cy="9556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FFFF"/>
                </a:solidFill>
              </a:rPr>
              <a:t>To give this simple machine more mechanical advantage, simply make the ramp longer</a:t>
            </a:r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V="1">
            <a:off x="1847851" y="2708275"/>
            <a:ext cx="6964363" cy="187325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V="1">
            <a:off x="5664201" y="3573464"/>
            <a:ext cx="3095625" cy="25923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3287713" y="6092826"/>
            <a:ext cx="4857750" cy="366713"/>
          </a:xfrm>
          <a:prstGeom prst="rect">
            <a:avLst/>
          </a:prstGeom>
          <a:solidFill>
            <a:srgbClr val="00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Notice: Did the </a:t>
            </a:r>
            <a:r>
              <a:rPr lang="en-US" altLang="en-US" b="1" i="1" u="sng">
                <a:solidFill>
                  <a:srgbClr val="FFFFFF"/>
                </a:solidFill>
              </a:rPr>
              <a:t>height</a:t>
            </a:r>
            <a:r>
              <a:rPr lang="en-US" altLang="en-US" b="1">
                <a:solidFill>
                  <a:srgbClr val="FFFFFF"/>
                </a:solidFill>
              </a:rPr>
              <a:t> of the ramp change?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1992313" y="1557338"/>
            <a:ext cx="8210550" cy="366712"/>
          </a:xfrm>
          <a:prstGeom prst="rect">
            <a:avLst/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The same amount of work was accomplished with less force on your part!</a:t>
            </a:r>
          </a:p>
        </p:txBody>
      </p:sp>
      <p:graphicFrame>
        <p:nvGraphicFramePr>
          <p:cNvPr id="13328" name="Object 16"/>
          <p:cNvGraphicFramePr>
            <a:graphicFrameLocks noGrp="1" noChangeAspect="1"/>
          </p:cNvGraphicFramePr>
          <p:nvPr>
            <p:ph idx="1"/>
          </p:nvPr>
        </p:nvGraphicFramePr>
        <p:xfrm>
          <a:off x="8040688" y="404813"/>
          <a:ext cx="1871662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Microsoft Equation 3.0" r:id="rId3" imgW="901440" imgH="431640" progId="Equation.3">
                  <p:embed/>
                </p:oleObj>
              </mc:Choice>
              <mc:Fallback>
                <p:oleObj name="Microsoft Equation 3.0" r:id="rId3" imgW="9014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0688" y="404813"/>
                        <a:ext cx="1871662" cy="895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1765300" y="2349500"/>
            <a:ext cx="2520950" cy="641350"/>
          </a:xfrm>
          <a:prstGeom prst="rect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The ramp is now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longer and less steep</a:t>
            </a:r>
          </a:p>
        </p:txBody>
      </p:sp>
      <p:sp>
        <p:nvSpPr>
          <p:cNvPr id="13335" name="AutoShape 23"/>
          <p:cNvSpPr>
            <a:spLocks noChangeArrowheads="1"/>
          </p:cNvSpPr>
          <p:nvPr/>
        </p:nvSpPr>
        <p:spPr bwMode="auto">
          <a:xfrm rot="-1252256">
            <a:off x="5448301" y="3429001"/>
            <a:ext cx="1439863" cy="701675"/>
          </a:xfrm>
          <a:prstGeom prst="leftRightArrow">
            <a:avLst>
              <a:gd name="adj1" fmla="val 50000"/>
              <a:gd name="adj2" fmla="val 41041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Distance</a:t>
            </a:r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 rot="5400000">
            <a:off x="8324850" y="3209925"/>
            <a:ext cx="2101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Work that needs to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be accomplished</a:t>
            </a:r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8975725" y="2636838"/>
            <a:ext cx="0" cy="18716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33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49" presetClass="entr" presetSubtype="0" decel="10000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9" presetClass="entr" presetSubtype="0" decel="10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2" grpId="0" animBg="1"/>
      <p:bldP spid="13323" grpId="0" animBg="1"/>
      <p:bldP spid="13324" grpId="0" animBg="1"/>
      <p:bldP spid="13326" grpId="0" animBg="1"/>
      <p:bldP spid="13325" grpId="0" animBg="1"/>
      <p:bldP spid="13327" grpId="0" animBg="1"/>
      <p:bldP spid="13330" grpId="0" animBg="1"/>
      <p:bldP spid="133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7907338" y="3502026"/>
            <a:ext cx="925512" cy="887413"/>
          </a:xfrm>
          <a:prstGeom prst="rect">
            <a:avLst/>
          </a:prstGeom>
          <a:solidFill>
            <a:srgbClr val="9933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6970713" y="3549651"/>
            <a:ext cx="925512" cy="887413"/>
          </a:xfrm>
          <a:prstGeom prst="rect">
            <a:avLst/>
          </a:prstGeom>
          <a:solidFill>
            <a:srgbClr val="9933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7262813" y="4437063"/>
            <a:ext cx="925512" cy="887412"/>
          </a:xfrm>
          <a:prstGeom prst="rect">
            <a:avLst/>
          </a:prstGeom>
          <a:solidFill>
            <a:srgbClr val="9933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7829551" y="5354638"/>
            <a:ext cx="925513" cy="887412"/>
          </a:xfrm>
          <a:prstGeom prst="rect">
            <a:avLst/>
          </a:prstGeom>
          <a:solidFill>
            <a:srgbClr val="9933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6818313" y="5346701"/>
            <a:ext cx="925512" cy="887413"/>
          </a:xfrm>
          <a:prstGeom prst="rect">
            <a:avLst/>
          </a:prstGeom>
          <a:solidFill>
            <a:srgbClr val="9933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8253413" y="4427538"/>
            <a:ext cx="925512" cy="887412"/>
          </a:xfrm>
          <a:prstGeom prst="rect">
            <a:avLst/>
          </a:prstGeom>
          <a:solidFill>
            <a:srgbClr val="9933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 rot="16200000">
            <a:off x="4083844" y="3066256"/>
            <a:ext cx="3295650" cy="14620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b="1">
              <a:solidFill>
                <a:srgbClr val="000000"/>
              </a:solidFill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V="1">
            <a:off x="5537200" y="3325813"/>
            <a:ext cx="0" cy="1917700"/>
          </a:xfrm>
          <a:prstGeom prst="line">
            <a:avLst/>
          </a:prstGeom>
          <a:noFill/>
          <a:ln w="762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 rot="-3495265">
            <a:off x="2034382" y="3136107"/>
            <a:ext cx="3597275" cy="9064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Input Work (Effort Side)</a:t>
            </a:r>
          </a:p>
        </p:txBody>
      </p:sp>
      <p:sp>
        <p:nvSpPr>
          <p:cNvPr id="20491" name="Rectangle 11"/>
          <p:cNvSpPr>
            <a:spLocks noGrp="1" noChangeArrowheads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pPr algn="l"/>
            <a:r>
              <a:rPr lang="en-US" altLang="en-US">
                <a:solidFill>
                  <a:schemeClr val="bg1"/>
                </a:solidFill>
                <a:latin typeface="Rockwell Extra Bold" panose="02060903040505020403" pitchFamily="18" charset="0"/>
              </a:rPr>
              <a:t>  M.A. of Pulleys:</a:t>
            </a:r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V="1">
            <a:off x="5532438" y="2095500"/>
            <a:ext cx="0" cy="1917700"/>
          </a:xfrm>
          <a:prstGeom prst="line">
            <a:avLst/>
          </a:prstGeom>
          <a:noFill/>
          <a:ln w="762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3452814" y="1895475"/>
            <a:ext cx="1565275" cy="2490788"/>
          </a:xfrm>
          <a:prstGeom prst="line">
            <a:avLst/>
          </a:prstGeom>
          <a:noFill/>
          <a:ln w="762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V="1">
            <a:off x="3881439" y="1973264"/>
            <a:ext cx="1089025" cy="1730375"/>
          </a:xfrm>
          <a:prstGeom prst="line">
            <a:avLst/>
          </a:prstGeom>
          <a:noFill/>
          <a:ln w="762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 rot="16200000">
            <a:off x="4966494" y="3566319"/>
            <a:ext cx="2051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Output work side</a:t>
            </a:r>
          </a:p>
        </p:txBody>
      </p:sp>
      <p:sp>
        <p:nvSpPr>
          <p:cNvPr id="20496" name="Oval 16" descr="Trellis"/>
          <p:cNvSpPr>
            <a:spLocks noChangeArrowheads="1"/>
          </p:cNvSpPr>
          <p:nvPr/>
        </p:nvSpPr>
        <p:spPr bwMode="auto">
          <a:xfrm>
            <a:off x="4867276" y="1733551"/>
            <a:ext cx="714375" cy="714375"/>
          </a:xfrm>
          <a:prstGeom prst="ellipse">
            <a:avLst/>
          </a:prstGeom>
          <a:pattFill prst="trellis">
            <a:fgClr>
              <a:srgbClr val="333333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497" name="Oval 17"/>
          <p:cNvSpPr>
            <a:spLocks noChangeArrowheads="1"/>
          </p:cNvSpPr>
          <p:nvPr/>
        </p:nvSpPr>
        <p:spPr bwMode="auto">
          <a:xfrm>
            <a:off x="5111751" y="1971676"/>
            <a:ext cx="238125" cy="238125"/>
          </a:xfrm>
          <a:prstGeom prst="ellipse">
            <a:avLst/>
          </a:prstGeom>
          <a:solidFill>
            <a:srgbClr val="3333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5080001" y="4746626"/>
            <a:ext cx="925513" cy="887413"/>
          </a:xfrm>
          <a:prstGeom prst="rect">
            <a:avLst/>
          </a:prstGeom>
          <a:solidFill>
            <a:srgbClr val="9933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500" name="Rectangle 20"/>
          <p:cNvSpPr>
            <a:spLocks noChangeArrowheads="1"/>
          </p:cNvSpPr>
          <p:nvPr/>
        </p:nvSpPr>
        <p:spPr bwMode="auto">
          <a:xfrm>
            <a:off x="9742488" y="5337176"/>
            <a:ext cx="925512" cy="887413"/>
          </a:xfrm>
          <a:prstGeom prst="rect">
            <a:avLst/>
          </a:prstGeom>
          <a:solidFill>
            <a:srgbClr val="9933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8821738" y="5334001"/>
            <a:ext cx="925512" cy="887413"/>
          </a:xfrm>
          <a:prstGeom prst="rect">
            <a:avLst/>
          </a:prstGeom>
          <a:solidFill>
            <a:srgbClr val="9933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502" name="Rectangle 22"/>
          <p:cNvSpPr>
            <a:spLocks noChangeArrowheads="1"/>
          </p:cNvSpPr>
          <p:nvPr/>
        </p:nvSpPr>
        <p:spPr bwMode="auto">
          <a:xfrm>
            <a:off x="9259888" y="4402138"/>
            <a:ext cx="925512" cy="887412"/>
          </a:xfrm>
          <a:prstGeom prst="rect">
            <a:avLst/>
          </a:prstGeom>
          <a:solidFill>
            <a:srgbClr val="9933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503" name="Rectangle 23"/>
          <p:cNvSpPr>
            <a:spLocks noChangeArrowheads="1"/>
          </p:cNvSpPr>
          <p:nvPr/>
        </p:nvSpPr>
        <p:spPr bwMode="auto">
          <a:xfrm>
            <a:off x="8890001" y="3521076"/>
            <a:ext cx="925513" cy="887413"/>
          </a:xfrm>
          <a:prstGeom prst="rect">
            <a:avLst/>
          </a:prstGeom>
          <a:solidFill>
            <a:srgbClr val="9933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504" name="Rectangle 24"/>
          <p:cNvSpPr>
            <a:spLocks noChangeArrowheads="1"/>
          </p:cNvSpPr>
          <p:nvPr/>
        </p:nvSpPr>
        <p:spPr bwMode="auto">
          <a:xfrm>
            <a:off x="8239126" y="2568576"/>
            <a:ext cx="925513" cy="887413"/>
          </a:xfrm>
          <a:prstGeom prst="rect">
            <a:avLst/>
          </a:prstGeom>
          <a:solidFill>
            <a:srgbClr val="9933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6456363" y="2420938"/>
            <a:ext cx="4019550" cy="64135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When you use a basic single pulley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setup, the M.A. = 1</a:t>
            </a:r>
          </a:p>
        </p:txBody>
      </p:sp>
      <p:sp>
        <p:nvSpPr>
          <p:cNvPr id="20509" name="AutoShape 29"/>
          <p:cNvSpPr>
            <a:spLocks noChangeArrowheads="1"/>
          </p:cNvSpPr>
          <p:nvPr/>
        </p:nvSpPr>
        <p:spPr bwMode="auto">
          <a:xfrm rot="16200000">
            <a:off x="4700588" y="5273675"/>
            <a:ext cx="1727200" cy="774700"/>
          </a:xfrm>
          <a:prstGeom prst="rightArrow">
            <a:avLst>
              <a:gd name="adj1" fmla="val 50000"/>
              <a:gd name="adj2" fmla="val 557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Force</a:t>
            </a:r>
          </a:p>
        </p:txBody>
      </p:sp>
      <p:graphicFrame>
        <p:nvGraphicFramePr>
          <p:cNvPr id="20510" name="Object 30"/>
          <p:cNvGraphicFramePr>
            <a:graphicFrameLocks noGrp="1" noChangeAspect="1"/>
          </p:cNvGraphicFramePr>
          <p:nvPr>
            <p:ph idx="1"/>
          </p:nvPr>
        </p:nvGraphicFramePr>
        <p:xfrm>
          <a:off x="7967663" y="404813"/>
          <a:ext cx="1693862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Microsoft Equation 3.0" r:id="rId3" imgW="901440" imgH="431640" progId="Equation.3">
                  <p:embed/>
                </p:oleObj>
              </mc:Choice>
              <mc:Fallback>
                <p:oleObj name="Microsoft Equation 3.0" r:id="rId3" imgW="9014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7663" y="404813"/>
                        <a:ext cx="1693862" cy="8112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7032625" y="1628775"/>
            <a:ext cx="2927350" cy="64135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Notice that the force and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distance is equal</a:t>
            </a:r>
          </a:p>
        </p:txBody>
      </p:sp>
      <p:sp>
        <p:nvSpPr>
          <p:cNvPr id="20514" name="AutoShape 34"/>
          <p:cNvSpPr>
            <a:spLocks noChangeArrowheads="1"/>
          </p:cNvSpPr>
          <p:nvPr/>
        </p:nvSpPr>
        <p:spPr bwMode="auto">
          <a:xfrm rot="-3378596">
            <a:off x="3548857" y="2897982"/>
            <a:ext cx="1368425" cy="557212"/>
          </a:xfrm>
          <a:prstGeom prst="leftRightArrow">
            <a:avLst>
              <a:gd name="adj1" fmla="val 50000"/>
              <a:gd name="adj2" fmla="val 49117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Distance</a:t>
            </a:r>
          </a:p>
        </p:txBody>
      </p:sp>
      <p:sp>
        <p:nvSpPr>
          <p:cNvPr id="20516" name="AutoShape 36"/>
          <p:cNvSpPr>
            <a:spLocks noChangeArrowheads="1"/>
          </p:cNvSpPr>
          <p:nvPr/>
        </p:nvSpPr>
        <p:spPr bwMode="auto">
          <a:xfrm rot="16200000">
            <a:off x="4845845" y="3258345"/>
            <a:ext cx="1368425" cy="557213"/>
          </a:xfrm>
          <a:prstGeom prst="leftRightArrow">
            <a:avLst>
              <a:gd name="adj1" fmla="val 50000"/>
              <a:gd name="adj2" fmla="val 49117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Distance</a:t>
            </a:r>
          </a:p>
        </p:txBody>
      </p:sp>
      <p:sp>
        <p:nvSpPr>
          <p:cNvPr id="20519" name="AutoShape 39"/>
          <p:cNvSpPr>
            <a:spLocks noChangeArrowheads="1"/>
          </p:cNvSpPr>
          <p:nvPr/>
        </p:nvSpPr>
        <p:spPr bwMode="auto">
          <a:xfrm rot="18066498">
            <a:off x="2143919" y="4806157"/>
            <a:ext cx="1655763" cy="774700"/>
          </a:xfrm>
          <a:prstGeom prst="leftArrow">
            <a:avLst>
              <a:gd name="adj1" fmla="val 50000"/>
              <a:gd name="adj2" fmla="val 53432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Force</a:t>
            </a:r>
          </a:p>
        </p:txBody>
      </p:sp>
      <p:sp>
        <p:nvSpPr>
          <p:cNvPr id="20521" name="Text Box 41"/>
          <p:cNvSpPr txBox="1">
            <a:spLocks noChangeArrowheads="1"/>
          </p:cNvSpPr>
          <p:nvPr/>
        </p:nvSpPr>
        <p:spPr bwMode="auto">
          <a:xfrm>
            <a:off x="6280150" y="3429000"/>
            <a:ext cx="4387850" cy="641350"/>
          </a:xfrm>
          <a:prstGeom prst="rect">
            <a:avLst/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In order to get M.A. you need to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change the distance of your input pull!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5" grpId="0" animBg="1"/>
      <p:bldP spid="20512" grpId="0" animBg="1"/>
      <p:bldP spid="205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 rot="16200000">
            <a:off x="1658144" y="2971007"/>
            <a:ext cx="3295650" cy="262731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Output (Resultant Side)</a:t>
            </a: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H="1" flipV="1">
            <a:off x="3287714" y="1484313"/>
            <a:ext cx="15875" cy="2328862"/>
          </a:xfrm>
          <a:prstGeom prst="line">
            <a:avLst/>
          </a:prstGeom>
          <a:noFill/>
          <a:ln w="762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1524000" y="1"/>
            <a:ext cx="9144000" cy="1903413"/>
          </a:xfrm>
          <a:prstGeom prst="rect">
            <a:avLst/>
          </a:prstGeom>
          <a:solidFill>
            <a:srgbClr val="3333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 rot="-1853678">
            <a:off x="3956051" y="1639889"/>
            <a:ext cx="3883025" cy="24590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Input (Effort Side)</a:t>
            </a: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3603625" y="4146551"/>
            <a:ext cx="0" cy="2127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title"/>
          </p:nvPr>
        </p:nvSpPr>
        <p:spPr>
          <a:xfrm>
            <a:off x="1993900" y="198438"/>
            <a:ext cx="8229600" cy="1143000"/>
          </a:xfrm>
          <a:solidFill>
            <a:srgbClr val="008000"/>
          </a:solidFill>
        </p:spPr>
        <p:txBody>
          <a:bodyPr/>
          <a:lstStyle/>
          <a:p>
            <a:r>
              <a:rPr lang="en-US" altLang="en-US" sz="4000">
                <a:solidFill>
                  <a:schemeClr val="bg1"/>
                </a:solidFill>
                <a:latin typeface="Rockwell Extra Bold" panose="02060903040505020403" pitchFamily="18" charset="0"/>
              </a:rPr>
              <a:t>Movable Pulleys give M.A.</a:t>
            </a: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 flipV="1">
            <a:off x="3841751" y="2068513"/>
            <a:ext cx="3432175" cy="1981200"/>
          </a:xfrm>
          <a:prstGeom prst="line">
            <a:avLst/>
          </a:prstGeom>
          <a:noFill/>
          <a:ln w="7620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 rot="41375339">
            <a:off x="4281488" y="3060701"/>
            <a:ext cx="28940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Work = Force x Distance</a:t>
            </a:r>
          </a:p>
        </p:txBody>
      </p:sp>
      <p:sp>
        <p:nvSpPr>
          <p:cNvPr id="25609" name="AutoShape 9"/>
          <p:cNvSpPr>
            <a:spLocks noChangeArrowheads="1"/>
          </p:cNvSpPr>
          <p:nvPr/>
        </p:nvSpPr>
        <p:spPr bwMode="auto">
          <a:xfrm rot="10800000">
            <a:off x="3178176" y="4360864"/>
            <a:ext cx="847725" cy="638175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 rot="16200000">
            <a:off x="2876551" y="4967288"/>
            <a:ext cx="28940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Work = Force x Distance</a:t>
            </a: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 rot="16200000">
            <a:off x="1436688" y="4271963"/>
            <a:ext cx="2317750" cy="774700"/>
          </a:xfrm>
          <a:prstGeom prst="rightArrow">
            <a:avLst>
              <a:gd name="adj1" fmla="val 50000"/>
              <a:gd name="adj2" fmla="val 7479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Force</a:t>
            </a:r>
          </a:p>
        </p:txBody>
      </p:sp>
      <p:sp>
        <p:nvSpPr>
          <p:cNvPr id="25612" name="AutoShape 12"/>
          <p:cNvSpPr>
            <a:spLocks noChangeArrowheads="1"/>
          </p:cNvSpPr>
          <p:nvPr/>
        </p:nvSpPr>
        <p:spPr bwMode="auto">
          <a:xfrm rot="16200000">
            <a:off x="3046413" y="4894263"/>
            <a:ext cx="1114425" cy="774700"/>
          </a:xfrm>
          <a:prstGeom prst="rightArrow">
            <a:avLst>
              <a:gd name="adj1" fmla="val 50000"/>
              <a:gd name="adj2" fmla="val 35963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Distance</a:t>
            </a:r>
          </a:p>
        </p:txBody>
      </p:sp>
      <p:sp>
        <p:nvSpPr>
          <p:cNvPr id="25613" name="AutoShape 13"/>
          <p:cNvSpPr>
            <a:spLocks noChangeArrowheads="1"/>
          </p:cNvSpPr>
          <p:nvPr/>
        </p:nvSpPr>
        <p:spPr bwMode="auto">
          <a:xfrm rot="-1826452">
            <a:off x="4567239" y="2955925"/>
            <a:ext cx="3368675" cy="774700"/>
          </a:xfrm>
          <a:prstGeom prst="rightArrow">
            <a:avLst>
              <a:gd name="adj1" fmla="val 50000"/>
              <a:gd name="adj2" fmla="val 108709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Distance</a:t>
            </a:r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6600826" y="1484313"/>
            <a:ext cx="3808413" cy="9255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Pulleys only have mechanical advantage when you use a moveable pulley with your setup.</a:t>
            </a: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V="1">
            <a:off x="3768726" y="3524250"/>
            <a:ext cx="987425" cy="566738"/>
          </a:xfrm>
          <a:prstGeom prst="line">
            <a:avLst/>
          </a:prstGeom>
          <a:noFill/>
          <a:ln w="762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18" name="Oval 18" descr="Solid diamond"/>
          <p:cNvSpPr>
            <a:spLocks noChangeArrowheads="1"/>
          </p:cNvSpPr>
          <p:nvPr/>
        </p:nvSpPr>
        <p:spPr bwMode="auto">
          <a:xfrm>
            <a:off x="3265489" y="3449639"/>
            <a:ext cx="714375" cy="714375"/>
          </a:xfrm>
          <a:prstGeom prst="ellipse">
            <a:avLst/>
          </a:prstGeom>
          <a:pattFill prst="solidDmnd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19" name="Oval 19"/>
          <p:cNvSpPr>
            <a:spLocks noChangeArrowheads="1"/>
          </p:cNvSpPr>
          <p:nvPr/>
        </p:nvSpPr>
        <p:spPr bwMode="auto">
          <a:xfrm>
            <a:off x="3492501" y="3697289"/>
            <a:ext cx="238125" cy="238125"/>
          </a:xfrm>
          <a:prstGeom prst="ellipse">
            <a:avLst/>
          </a:pr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20" name="AutoShape 20"/>
          <p:cNvSpPr>
            <a:spLocks noChangeArrowheads="1"/>
          </p:cNvSpPr>
          <p:nvPr/>
        </p:nvSpPr>
        <p:spPr bwMode="auto">
          <a:xfrm rot="-1826442">
            <a:off x="4673600" y="2401888"/>
            <a:ext cx="992188" cy="774700"/>
          </a:xfrm>
          <a:prstGeom prst="rightArrow">
            <a:avLst>
              <a:gd name="adj1" fmla="val 50000"/>
              <a:gd name="adj2" fmla="val 3201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Force</a:t>
            </a:r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2135188" y="6021389"/>
            <a:ext cx="7891462" cy="650875"/>
          </a:xfrm>
          <a:prstGeom prst="rect">
            <a:avLst/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When you increase the Input distance, the Input force automatically goes down and the Output force automatically goes up!!!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5930900" y="3940175"/>
            <a:ext cx="4692650" cy="641350"/>
          </a:xfrm>
          <a:prstGeom prst="rect">
            <a:avLst/>
          </a:prstGeom>
          <a:solidFill>
            <a:srgbClr val="33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Notice that you have to pull more rope to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accomplish the same output distance.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4786313" y="4948238"/>
            <a:ext cx="5505450" cy="64135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This is the point! More Input distance will lessen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then amount of Input force needed!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6505575" y="3232150"/>
            <a:ext cx="4121150" cy="64135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Watch the difference in distance for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Input and the Output!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xit" presetSubtype="16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 0 L 0 -0.04579 " pathEditMode="relative" ptsTypes="AA">
                                      <p:cBhvr>
                                        <p:cTn id="23" dur="2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 0 L 0 -0.04579 " pathEditMode="relative" ptsTypes="AA">
                                      <p:cBhvr>
                                        <p:cTn id="25" dur="2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 0 L 0 -0.04579 " pathEditMode="relative" ptsTypes="AA">
                                      <p:cBhvr>
                                        <p:cTn id="27" dur="2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 0 L 0 -0.04579 " pathEditMode="relative" ptsTypes="AA">
                                      <p:cBhvr>
                                        <p:cTn id="29" dur="2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8.33333E-7 9.06568E-7 L 8.33333E-7 -0.05481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752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4.16667E-6 -2.41443E-6 L -0.00139 -0.0566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2845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4" presetClass="path" presetSubtype="0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1.94444E-6 0.01457 L 0.00121 -0.05759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3608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8" presetClass="emph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 animBg="1"/>
      <p:bldP spid="25604" grpId="0" animBg="1"/>
      <p:bldP spid="25607" grpId="0" animBg="1"/>
      <p:bldP spid="25607" grpId="1" animBg="1"/>
      <p:bldP spid="25609" grpId="0" animBg="1"/>
      <p:bldP spid="25614" grpId="0" animBg="1"/>
      <p:bldP spid="25614" grpId="1" animBg="1"/>
      <p:bldP spid="25617" grpId="0" animBg="1"/>
      <p:bldP spid="25618" grpId="0" animBg="1"/>
      <p:bldP spid="25618" grpId="1" animBg="1"/>
      <p:bldP spid="25619" grpId="0" animBg="1"/>
      <p:bldP spid="25621" grpId="0" animBg="1"/>
      <p:bldP spid="25622" grpId="0" animBg="1"/>
      <p:bldP spid="25623" grpId="0" animBg="1"/>
      <p:bldP spid="2562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 rot="-40495869">
            <a:off x="3764757" y="2877345"/>
            <a:ext cx="3832225" cy="9064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Input Force (Effort)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 rot="10800000">
            <a:off x="2041526" y="2689226"/>
            <a:ext cx="1692275" cy="39671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Output Force (Result)</a:t>
            </a:r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3729038" y="1265238"/>
            <a:ext cx="1466850" cy="1466850"/>
          </a:xfrm>
          <a:prstGeom prst="line">
            <a:avLst/>
          </a:prstGeom>
          <a:noFill/>
          <a:ln w="5715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 flipH="1">
            <a:off x="2660650" y="1666876"/>
            <a:ext cx="33338" cy="1819275"/>
          </a:xfrm>
          <a:prstGeom prst="line">
            <a:avLst/>
          </a:prstGeom>
          <a:noFill/>
          <a:ln w="5715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3627439" y="2909889"/>
            <a:ext cx="20637" cy="1233487"/>
          </a:xfrm>
          <a:prstGeom prst="line">
            <a:avLst/>
          </a:prstGeom>
          <a:noFill/>
          <a:ln w="5715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3025775" y="2873376"/>
            <a:ext cx="109538" cy="1228725"/>
          </a:xfrm>
          <a:prstGeom prst="line">
            <a:avLst/>
          </a:prstGeom>
          <a:noFill/>
          <a:ln w="5715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 flipH="1">
            <a:off x="2643189" y="2811464"/>
            <a:ext cx="34925" cy="1893887"/>
          </a:xfrm>
          <a:prstGeom prst="line">
            <a:avLst/>
          </a:prstGeom>
          <a:noFill/>
          <a:ln w="5715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78" name="Oval 10" descr="Trellis"/>
          <p:cNvSpPr>
            <a:spLocks noChangeArrowheads="1"/>
          </p:cNvSpPr>
          <p:nvPr/>
        </p:nvSpPr>
        <p:spPr bwMode="auto">
          <a:xfrm>
            <a:off x="2654300" y="1071563"/>
            <a:ext cx="1314450" cy="1314450"/>
          </a:xfrm>
          <a:prstGeom prst="ellipse">
            <a:avLst/>
          </a:prstGeom>
          <a:pattFill prst="trellis">
            <a:fgClr>
              <a:srgbClr val="333333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79" name="Oval 11" descr="Trellis"/>
          <p:cNvSpPr>
            <a:spLocks noChangeArrowheads="1"/>
          </p:cNvSpPr>
          <p:nvPr/>
        </p:nvSpPr>
        <p:spPr bwMode="auto">
          <a:xfrm>
            <a:off x="2955926" y="2478089"/>
            <a:ext cx="714375" cy="714375"/>
          </a:xfrm>
          <a:prstGeom prst="ellipse">
            <a:avLst/>
          </a:prstGeom>
          <a:pattFill prst="trellis">
            <a:fgClr>
              <a:srgbClr val="333333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3152775" y="1028700"/>
            <a:ext cx="338138" cy="22558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81" name="Oval 13"/>
          <p:cNvSpPr>
            <a:spLocks noChangeArrowheads="1"/>
          </p:cNvSpPr>
          <p:nvPr/>
        </p:nvSpPr>
        <p:spPr bwMode="auto">
          <a:xfrm>
            <a:off x="3186114" y="1597026"/>
            <a:ext cx="263525" cy="263525"/>
          </a:xfrm>
          <a:prstGeom prst="ellipse">
            <a:avLst/>
          </a:prstGeom>
          <a:solidFill>
            <a:srgbClr val="3333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82" name="Oval 14"/>
          <p:cNvSpPr>
            <a:spLocks noChangeArrowheads="1"/>
          </p:cNvSpPr>
          <p:nvPr/>
        </p:nvSpPr>
        <p:spPr bwMode="auto">
          <a:xfrm>
            <a:off x="3200401" y="2716214"/>
            <a:ext cx="238125" cy="238125"/>
          </a:xfrm>
          <a:prstGeom prst="ellipse">
            <a:avLst/>
          </a:prstGeom>
          <a:solidFill>
            <a:srgbClr val="3333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3640139" y="3951288"/>
            <a:ext cx="20637" cy="825500"/>
          </a:xfrm>
          <a:prstGeom prst="line">
            <a:avLst/>
          </a:prstGeom>
          <a:noFill/>
          <a:ln w="5715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84" name="Oval 16" descr="Trellis"/>
          <p:cNvSpPr>
            <a:spLocks noChangeArrowheads="1"/>
          </p:cNvSpPr>
          <p:nvPr/>
        </p:nvSpPr>
        <p:spPr bwMode="auto">
          <a:xfrm>
            <a:off x="2605088" y="4198938"/>
            <a:ext cx="1092200" cy="1092200"/>
          </a:xfrm>
          <a:prstGeom prst="ellipse">
            <a:avLst/>
          </a:prstGeom>
          <a:pattFill prst="trellis">
            <a:fgClr>
              <a:srgbClr val="333333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2986089" y="4089400"/>
            <a:ext cx="338137" cy="1303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86" name="Oval 18"/>
          <p:cNvSpPr>
            <a:spLocks noChangeArrowheads="1"/>
          </p:cNvSpPr>
          <p:nvPr/>
        </p:nvSpPr>
        <p:spPr bwMode="auto">
          <a:xfrm>
            <a:off x="3038476" y="4625976"/>
            <a:ext cx="238125" cy="238125"/>
          </a:xfrm>
          <a:prstGeom prst="ellipse">
            <a:avLst/>
          </a:prstGeom>
          <a:solidFill>
            <a:srgbClr val="3333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3154363" y="5395914"/>
            <a:ext cx="0" cy="2381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88" name="Rectangle 20"/>
          <p:cNvSpPr>
            <a:spLocks noChangeArrowheads="1"/>
          </p:cNvSpPr>
          <p:nvPr/>
        </p:nvSpPr>
        <p:spPr bwMode="auto">
          <a:xfrm>
            <a:off x="2678113" y="5621338"/>
            <a:ext cx="925512" cy="887412"/>
          </a:xfrm>
          <a:prstGeom prst="rect">
            <a:avLst/>
          </a:prstGeom>
          <a:solidFill>
            <a:srgbClr val="9933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>
            <a:off x="4046538" y="1582738"/>
            <a:ext cx="1466850" cy="1466850"/>
          </a:xfrm>
          <a:prstGeom prst="line">
            <a:avLst/>
          </a:prstGeom>
          <a:noFill/>
          <a:ln w="57150">
            <a:solidFill>
              <a:srgbClr val="99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90" name="Rectangle 22"/>
          <p:cNvSpPr>
            <a:spLocks noChangeArrowheads="1"/>
          </p:cNvSpPr>
          <p:nvPr/>
        </p:nvSpPr>
        <p:spPr bwMode="auto">
          <a:xfrm>
            <a:off x="6535738" y="2216151"/>
            <a:ext cx="3808412" cy="9255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Pulleys only have mechanical advantage when you use a moveable pulley with your setup.</a:t>
            </a:r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4656138" y="5608639"/>
            <a:ext cx="5746750" cy="915987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By making a combination of Pulleys, we are adding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even more input distance, which should lower out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Input force even more = more M.A.!!!</a:t>
            </a:r>
          </a:p>
        </p:txBody>
      </p:sp>
      <p:sp>
        <p:nvSpPr>
          <p:cNvPr id="32793" name="Rectangle 25"/>
          <p:cNvSpPr>
            <a:spLocks noChangeArrowheads="1"/>
          </p:cNvSpPr>
          <p:nvPr/>
        </p:nvSpPr>
        <p:spPr bwMode="auto">
          <a:xfrm>
            <a:off x="2474913" y="-26988"/>
            <a:ext cx="8229600" cy="1143001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  <a:extLst/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dirty="0">
                <a:solidFill>
                  <a:srgbClr val="FFFFFF"/>
                </a:solidFill>
                <a:latin typeface="Rockwell Extra Bold" panose="02060903040505020403" pitchFamily="18" charset="0"/>
              </a:rPr>
              <a:t>Movable + Fixed Pulley</a:t>
            </a:r>
            <a:br>
              <a:rPr lang="en-US" altLang="en-US" sz="4000" dirty="0">
                <a:solidFill>
                  <a:srgbClr val="FFFFFF"/>
                </a:solidFill>
                <a:latin typeface="Rockwell Extra Bold" panose="02060903040505020403" pitchFamily="18" charset="0"/>
              </a:rPr>
            </a:br>
            <a:r>
              <a:rPr lang="en-US" altLang="en-US" sz="4000" dirty="0">
                <a:solidFill>
                  <a:srgbClr val="FFFFFF"/>
                </a:solidFill>
                <a:latin typeface="Rockwell Extra Bold" panose="02060903040505020403" pitchFamily="18" charset="0"/>
              </a:rPr>
              <a:t>Combination </a:t>
            </a:r>
            <a:r>
              <a:rPr lang="en-US" altLang="en-US" sz="1800" dirty="0">
                <a:solidFill>
                  <a:srgbClr val="FFFFFF"/>
                </a:solidFill>
                <a:latin typeface="Rockwell Extra Bold" panose="02060903040505020403" pitchFamily="18" charset="0"/>
              </a:rPr>
              <a:t>(“Block and Tackle”)</a:t>
            </a:r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4367213" y="4941888"/>
            <a:ext cx="1962150" cy="366712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Moveable Pulley</a:t>
            </a:r>
          </a:p>
        </p:txBody>
      </p:sp>
      <p:sp>
        <p:nvSpPr>
          <p:cNvPr id="32795" name="Line 27"/>
          <p:cNvSpPr>
            <a:spLocks noChangeShapeType="1"/>
          </p:cNvSpPr>
          <p:nvPr/>
        </p:nvSpPr>
        <p:spPr bwMode="auto">
          <a:xfrm flipH="1" flipV="1">
            <a:off x="3719513" y="4797426"/>
            <a:ext cx="647700" cy="360363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96" name="Text Box 28"/>
          <p:cNvSpPr txBox="1">
            <a:spLocks noChangeArrowheads="1"/>
          </p:cNvSpPr>
          <p:nvPr/>
        </p:nvSpPr>
        <p:spPr bwMode="auto">
          <a:xfrm>
            <a:off x="4649788" y="1484313"/>
            <a:ext cx="1517650" cy="366712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Fixed Pulley</a:t>
            </a:r>
          </a:p>
        </p:txBody>
      </p:sp>
      <p:sp>
        <p:nvSpPr>
          <p:cNvPr id="32797" name="Line 29"/>
          <p:cNvSpPr>
            <a:spLocks noChangeShapeType="1"/>
          </p:cNvSpPr>
          <p:nvPr/>
        </p:nvSpPr>
        <p:spPr bwMode="auto">
          <a:xfrm flipH="1" flipV="1">
            <a:off x="3792538" y="1628776"/>
            <a:ext cx="1008062" cy="144463"/>
          </a:xfrm>
          <a:prstGeom prst="line">
            <a:avLst/>
          </a:prstGeom>
          <a:noFill/>
          <a:ln w="5715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3" dur="30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15" dur="30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3600000">
                                      <p:cBhvr>
                                        <p:cTn id="17" dur="3000" fill="hold"/>
                                        <p:tgtEl>
                                          <p:spTgt spid="327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8025 " pathEditMode="relative" ptsTypes="AA">
                                      <p:cBhvr>
                                        <p:cTn id="19" dur="3000" fill="hold"/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8025 " pathEditMode="relative" ptsTypes="AA">
                                      <p:cBhvr>
                                        <p:cTn id="21" dur="30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8025 " pathEditMode="relative" ptsTypes="AA">
                                      <p:cBhvr>
                                        <p:cTn id="23" dur="30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8025 " pathEditMode="relative" ptsTypes="AA">
                                      <p:cBhvr>
                                        <p:cTn id="25" dur="30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8025 " pathEditMode="relative" ptsTypes="AA">
                                      <p:cBhvr>
                                        <p:cTn id="27" dur="3000" fill="hold"/>
                                        <p:tgtEl>
                                          <p:spTgt spid="327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8025 " pathEditMode="relative" ptsTypes="AA">
                                      <p:cBhvr>
                                        <p:cTn id="29" dur="3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8025 " pathEditMode="relative" ptsTypes="AA">
                                      <p:cBhvr>
                                        <p:cTn id="31" dur="3000" fill="hold"/>
                                        <p:tgtEl>
                                          <p:spTgt spid="327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1.48148E-6 L 0.06653 0.11366 " pathEditMode="relative" rAng="0" ptsTypes="AA">
                                      <p:cBhvr>
                                        <p:cTn id="33" dur="3000" fill="hold"/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0" y="5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6" grpId="0" animBg="1"/>
      <p:bldP spid="32778" grpId="0" animBg="1"/>
      <p:bldP spid="32779" grpId="0" animBg="1"/>
      <p:bldP spid="32783" grpId="0" animBg="1"/>
      <p:bldP spid="32784" grpId="0" animBg="1"/>
      <p:bldP spid="32784" grpId="1" animBg="1"/>
      <p:bldP spid="32785" grpId="0" animBg="1"/>
      <p:bldP spid="32786" grpId="0" animBg="1"/>
      <p:bldP spid="32787" grpId="0" animBg="1"/>
      <p:bldP spid="32788" grpId="0" animBg="1"/>
      <p:bldP spid="32789" grpId="0" animBg="1"/>
      <p:bldP spid="32790" grpId="0" animBg="1"/>
      <p:bldP spid="3279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is the actual mechanical advantage (AMA) always less than its ideal mechanical (IMA) advantage.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- The presence of friction results in AMA being less than IMA.</a:t>
            </a:r>
          </a:p>
        </p:txBody>
      </p:sp>
    </p:spTree>
    <p:extLst>
      <p:ext uri="{BB962C8B-B14F-4D97-AF65-F5344CB8AC3E}">
        <p14:creationId xmlns:p14="http://schemas.microsoft.com/office/powerpoint/2010/main" val="3654520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rrowheads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chemeClr val="bg1"/>
                </a:solidFill>
              </a:rPr>
              <a:t>Efficiency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995" name="Rectangle 3"/>
              <p:cNvSpPr>
                <a:spLocks noGrp="1" noRot="1" noChangeArrowheads="1"/>
              </p:cNvSpPr>
              <p:nvPr>
                <p:ph idx="1"/>
              </p:nvPr>
            </p:nvSpPr>
            <p:spPr>
              <a:xfrm>
                <a:off x="1117600" y="1905000"/>
                <a:ext cx="10676467" cy="4701862"/>
              </a:xfrm>
            </p:spPr>
            <p:txBody>
              <a:bodyPr/>
              <a:lstStyle/>
              <a:p>
                <a:pPr eaLnBrk="1" hangingPunct="1">
                  <a:buFont typeface="Wingdings" pitchFamily="64" charset="2"/>
                  <a:buChar char="§"/>
                  <a:defRPr/>
                </a:pPr>
                <a:r>
                  <a:rPr lang="en-US" dirty="0"/>
                  <a:t>The percentage of the work input that becomes work output in a machine.</a:t>
                </a:r>
              </a:p>
              <a:p>
                <a:pPr eaLnBrk="1" hangingPunct="1">
                  <a:buFont typeface="Wingdings" pitchFamily="64" charset="2"/>
                  <a:buChar char="§"/>
                  <a:defRPr/>
                </a:pPr>
                <a:endParaRPr lang="en-US" sz="1400" dirty="0"/>
              </a:p>
              <a:p>
                <a:pPr marL="0" indent="0" algn="ctr" eaLnBrk="1" hangingPunct="1">
                  <a:buNone/>
                  <a:defRPr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𝐸𝑓𝑓</m:t>
                    </m:r>
                    <m:r>
                      <a:rPr lang="en-US" sz="4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𝑊𝑜𝑟𝑘</m:t>
                            </m:r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𝑂𝑢𝑡𝑝𝑢𝑡</m:t>
                            </m:r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 (</m:t>
                            </m:r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</m:sSub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 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𝑊𝑜𝑟𝑘</m:t>
                            </m:r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𝐼𝑛𝑝𝑢𝑡</m:t>
                            </m:r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 (</m:t>
                            </m:r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/>
                  <a:t>x 100%</a:t>
                </a:r>
              </a:p>
              <a:p>
                <a:pPr eaLnBrk="1" hangingPunct="1">
                  <a:buFont typeface="Wingdings" pitchFamily="64" charset="2"/>
                  <a:buChar char="§"/>
                  <a:defRPr/>
                </a:pPr>
                <a:endParaRPr lang="en-US" dirty="0"/>
              </a:p>
              <a:p>
                <a:pPr eaLnBrk="1" hangingPunct="1">
                  <a:buFont typeface="Wingdings" pitchFamily="64" charset="2"/>
                  <a:buChar char="§"/>
                  <a:defRPr/>
                </a:pPr>
                <a:r>
                  <a:rPr lang="en-US" dirty="0"/>
                  <a:t>Efficiency can never be greater than 100 %. Why?</a:t>
                </a:r>
              </a:p>
              <a:p>
                <a:pPr marL="0" indent="0" eaLnBrk="1" hangingPunct="1">
                  <a:buNone/>
                  <a:defRPr/>
                </a:pPr>
                <a:r>
                  <a:rPr lang="en-US" dirty="0"/>
                  <a:t>	- Some work is always needed to overcome friction.</a:t>
                </a:r>
              </a:p>
            </p:txBody>
          </p:sp>
        </mc:Choice>
        <mc:Fallback xmlns="">
          <p:sp>
            <p:nvSpPr>
              <p:cNvPr id="8499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7600" y="1905000"/>
                <a:ext cx="10676467" cy="4701862"/>
              </a:xfrm>
              <a:blipFill>
                <a:blip r:embed="rId3"/>
                <a:stretch>
                  <a:fillRect l="-1256" t="-16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 build="p" autoUpdateAnimBg="0"/>
      <p:bldP spid="8499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629CA-0CF2-4B0C-AEB2-966C5AC6330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Lesson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B8AFB-EC89-47AD-B964-1618E98B7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I can compare a machines actual mechanical advantage to its ideal mechanical advantage.</a:t>
            </a:r>
          </a:p>
          <a:p>
            <a:r>
              <a:rPr lang="en-US" sz="3600" dirty="0"/>
              <a:t>I can explain why the efficiency of a machine is always less than 100%.</a:t>
            </a:r>
          </a:p>
          <a:p>
            <a:r>
              <a:rPr lang="en-US" sz="3600" dirty="0"/>
              <a:t>I can calculate mechanical advantage and efficiency.</a:t>
            </a:r>
          </a:p>
        </p:txBody>
      </p:sp>
    </p:spTree>
    <p:extLst>
      <p:ext uri="{BB962C8B-B14F-4D97-AF65-F5344CB8AC3E}">
        <p14:creationId xmlns:p14="http://schemas.microsoft.com/office/powerpoint/2010/main" val="282198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rrowheads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en-US" sz="66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Efficiency Related Equations</a:t>
            </a:r>
          </a:p>
        </p:txBody>
      </p:sp>
      <p:sp>
        <p:nvSpPr>
          <p:cNvPr id="6758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64" charset="2"/>
              <a:buChar char="§"/>
              <a:defRPr/>
            </a:pPr>
            <a:endParaRPr lang="en-US" sz="2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2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2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4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2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2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34882938"/>
                  </p:ext>
                </p:extLst>
              </p:nvPr>
            </p:nvGraphicFramePr>
            <p:xfrm>
              <a:off x="609600" y="2876366"/>
              <a:ext cx="11303358" cy="2116859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16846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70911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42578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697192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0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Efficiency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0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Work Output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0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Work Input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384807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400" kern="12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Eff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4400" i="1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440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4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𝑊</m:t>
                                      </m:r>
                                    </m:e>
                                    <m:sub>
                                      <m:r>
                                        <a:rPr lang="en-US" sz="44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44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4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𝑊</m:t>
                                      </m:r>
                                    </m:e>
                                    <m:sub>
                                      <m:r>
                                        <a:rPr lang="en-US" sz="44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r>
                            <a:rPr lang="en-US" sz="44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 x 100%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endParaRPr lang="en-US" sz="11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+mn-lt"/>
                          </a:endParaRPr>
                        </a:p>
                        <a:p>
                          <a:pPr algn="ctr"/>
                          <a:r>
                            <a:rPr lang="en-US" sz="48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W</a:t>
                          </a:r>
                          <a:r>
                            <a:rPr lang="en-US" sz="480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o</a:t>
                          </a:r>
                          <a:r>
                            <a:rPr lang="en-US" sz="480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 </a:t>
                          </a:r>
                          <a:r>
                            <a:rPr lang="en-US" sz="48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= W</a:t>
                          </a:r>
                          <a:r>
                            <a:rPr lang="en-US" sz="480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i</a:t>
                          </a:r>
                          <a:r>
                            <a:rPr lang="en-US" sz="480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(Eff)</a:t>
                          </a:r>
                          <a:endParaRPr lang="en-US" sz="48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+mn-lt"/>
                          </a:endParaRP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800" kern="12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W</a:t>
                          </a:r>
                          <a:r>
                            <a:rPr lang="en-US" sz="4800" kern="120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i</a:t>
                          </a:r>
                          <a:r>
                            <a:rPr lang="en-US" sz="4800" kern="12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4800" i="1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480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8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𝑊</m:t>
                                      </m:r>
                                    </m:e>
                                    <m:sub>
                                      <m:r>
                                        <a:rPr lang="en-US" sz="48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4800" b="0" i="1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𝐸𝑓𝑓</m:t>
                                  </m:r>
                                </m:den>
                              </m:f>
                            </m:oMath>
                          </a14:m>
                          <a:endParaRPr lang="en-US" sz="48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+mn-lt"/>
                          </a:endParaRP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34882938"/>
                  </p:ext>
                </p:extLst>
              </p:nvPr>
            </p:nvGraphicFramePr>
            <p:xfrm>
              <a:off x="609600" y="2876366"/>
              <a:ext cx="11303358" cy="2116859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416846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70911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42578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32052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0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Efficiency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0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Work Output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0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Work Input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3848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92" t="-59649" r="-171491" b="-877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endParaRPr lang="en-US" sz="11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+mn-lt"/>
                          </a:endParaRPr>
                        </a:p>
                        <a:p>
                          <a:pPr algn="ctr"/>
                          <a:r>
                            <a:rPr lang="en-US" sz="48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W</a:t>
                          </a:r>
                          <a:r>
                            <a:rPr lang="en-US" sz="480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o</a:t>
                          </a:r>
                          <a:r>
                            <a:rPr lang="en-US" sz="480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 </a:t>
                          </a:r>
                          <a:r>
                            <a:rPr lang="en-US" sz="48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= W</a:t>
                          </a:r>
                          <a:r>
                            <a:rPr lang="en-US" sz="480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i</a:t>
                          </a:r>
                          <a:r>
                            <a:rPr lang="en-US" sz="480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</a:rPr>
                            <a:t>(Eff)</a:t>
                          </a:r>
                          <a:endParaRPr lang="en-US" sz="48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+mn-lt"/>
                          </a:endParaRP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accent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30427" t="-59649" r="-356" b="-8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35459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Ideal Machines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machine that is 100% efficient is called an ideal machine. </a:t>
            </a:r>
          </a:p>
          <a:p>
            <a:r>
              <a:rPr lang="en-US" dirty="0"/>
              <a:t>Do these exist? Why or why not?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- Ideal machines do not exist because we have been unable to completely overcome friction.</a:t>
            </a:r>
          </a:p>
        </p:txBody>
      </p:sp>
    </p:spTree>
    <p:extLst>
      <p:ext uri="{BB962C8B-B14F-4D97-AF65-F5344CB8AC3E}">
        <p14:creationId xmlns:p14="http://schemas.microsoft.com/office/powerpoint/2010/main" val="345224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730140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338" y="1836739"/>
            <a:ext cx="4392612" cy="3392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en-US" altLang="en-US">
                <a:solidFill>
                  <a:schemeClr val="bg1"/>
                </a:solidFill>
                <a:latin typeface="Rockwell Extra Bold" panose="02060903040505020403" pitchFamily="18" charset="0"/>
              </a:rPr>
              <a:t>Mechanical Advantage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876300"/>
            <a:ext cx="8229600" cy="4065588"/>
          </a:xfrm>
        </p:spPr>
        <p:txBody>
          <a:bodyPr/>
          <a:lstStyle/>
          <a:p>
            <a:pPr>
              <a:buFontTx/>
              <a:buNone/>
            </a:pPr>
            <a:endParaRPr lang="en-US" altLang="en-US"/>
          </a:p>
          <a:p>
            <a:r>
              <a:rPr lang="en-US" altLang="en-US"/>
              <a:t>Ways of making </a:t>
            </a:r>
            <a:r>
              <a:rPr lang="en-US" altLang="en-US" b="1" u="sng">
                <a:solidFill>
                  <a:srgbClr val="FF0000"/>
                </a:solidFill>
              </a:rPr>
              <a:t>WORK</a:t>
            </a:r>
            <a:r>
              <a:rPr lang="en-US" altLang="en-US"/>
              <a:t> easier to accomplish (less effort):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5448300" y="2997200"/>
            <a:ext cx="869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00"/>
                </a:solidFill>
              </a:rPr>
              <a:t>OR</a:t>
            </a:r>
          </a:p>
        </p:txBody>
      </p:sp>
      <p:pic>
        <p:nvPicPr>
          <p:cNvPr id="10246" name="Picture 6" descr="MPj0175364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8" y="2492375"/>
            <a:ext cx="3657600" cy="245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524001" y="4783139"/>
            <a:ext cx="9180513" cy="2058987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300" b="1" u="sng">
                <a:solidFill>
                  <a:srgbClr val="FFFFFF"/>
                </a:solidFill>
              </a:rPr>
              <a:t>Both will get the same work done</a:t>
            </a:r>
            <a:r>
              <a:rPr lang="en-US" altLang="en-US" sz="4300" b="1">
                <a:solidFill>
                  <a:srgbClr val="FFFFFF"/>
                </a:solidFill>
              </a:rPr>
              <a:t>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300" b="1">
                <a:solidFill>
                  <a:srgbClr val="FFFFFF"/>
                </a:solidFill>
              </a:rPr>
              <a:t>but which one takes less effort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300" b="1">
                <a:solidFill>
                  <a:srgbClr val="FFFFFF"/>
                </a:solidFill>
              </a:rPr>
              <a:t>to accomplish the work?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487488" y="4894264"/>
            <a:ext cx="9283701" cy="1920875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Think: Does more power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0" b="1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always</a:t>
            </a:r>
            <a:r>
              <a:rPr lang="en-US" altLang="en-US" sz="6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mean less effort?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1452565" y="4778324"/>
            <a:ext cx="9318624" cy="2058988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Using a machine allows for more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power with less effort from you!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This is why we use machines.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60609" y="4789020"/>
            <a:ext cx="11024315" cy="2000548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Mechanical Advantage is all about getting the machine to make the job as easy for you as possible but does not </a:t>
            </a:r>
            <a:r>
              <a:rPr lang="en-US" altLang="en-US" sz="3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 more work</a:t>
            </a:r>
            <a:r>
              <a:rPr lang="en-US" altLang="en-US" sz="3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!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0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nimBg="1"/>
      <p:bldP spid="10249" grpId="0" animBg="1"/>
      <p:bldP spid="10251" grpId="0" animBg="1"/>
      <p:bldP spid="102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80B4D-0327-4C27-9C12-A1E4D44DFBC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Mechanical Advantage (MA)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5BC36-34C3-4C7A-B143-A40CF9F7B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64" charset="2"/>
              <a:buChar char="§"/>
              <a:defRPr/>
            </a:pPr>
            <a:r>
              <a:rPr lang="en-US" sz="4400" dirty="0"/>
              <a:t>– expressed in a ratio WITH NO UNITS!!</a:t>
            </a:r>
          </a:p>
          <a:p>
            <a:pPr eaLnBrk="1" hangingPunct="1">
              <a:buFont typeface="Wingdings" pitchFamily="64" charset="2"/>
              <a:buChar char="§"/>
              <a:defRPr/>
            </a:pPr>
            <a:endParaRPr lang="en-US" sz="4400" dirty="0"/>
          </a:p>
          <a:p>
            <a:pPr eaLnBrk="1" hangingPunct="1">
              <a:buFont typeface="Wingdings" pitchFamily="64" charset="2"/>
              <a:buChar char="§"/>
              <a:defRPr/>
            </a:pPr>
            <a:r>
              <a:rPr lang="en-US" sz="4400" dirty="0"/>
              <a:t>The number of times a machine multiplies the input force.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063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rrowheads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chemeClr val="bg1"/>
                </a:solidFill>
                <a:effectLst/>
              </a:rPr>
              <a:t>2 types of mechanical advantage</a:t>
            </a:r>
          </a:p>
        </p:txBody>
      </p:sp>
      <p:sp>
        <p:nvSpPr>
          <p:cNvPr id="82947" name="Rectangle 3"/>
          <p:cNvSpPr>
            <a:spLocks noGrp="1" noRot="1" noChangeArrowheads="1"/>
          </p:cNvSpPr>
          <p:nvPr>
            <p:ph sz="half" idx="1"/>
          </p:nvPr>
        </p:nvSpPr>
        <p:spPr>
          <a:xfrm>
            <a:off x="2362200" y="1905000"/>
            <a:ext cx="3925888" cy="41910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64" charset="2"/>
              <a:buChar char="§"/>
              <a:defRPr/>
            </a:pPr>
            <a:r>
              <a:rPr lang="en-US" sz="3200" u="sng" dirty="0">
                <a:solidFill>
                  <a:srgbClr val="FFFF00"/>
                </a:solidFill>
              </a:rPr>
              <a:t>IDEAL</a:t>
            </a:r>
          </a:p>
          <a:p>
            <a:pPr eaLnBrk="1" hangingPunct="1">
              <a:lnSpc>
                <a:spcPct val="90000"/>
              </a:lnSpc>
              <a:buFont typeface="Wingdings" pitchFamily="64" charset="2"/>
              <a:buChar char="§"/>
              <a:defRPr/>
            </a:pPr>
            <a:r>
              <a:rPr lang="en-US" sz="3200" dirty="0">
                <a:solidFill>
                  <a:srgbClr val="000000"/>
                </a:solidFill>
                <a:effectLst/>
              </a:rPr>
              <a:t>Involves no friction.</a:t>
            </a:r>
          </a:p>
          <a:p>
            <a:pPr eaLnBrk="1" hangingPunct="1">
              <a:lnSpc>
                <a:spcPct val="90000"/>
              </a:lnSpc>
              <a:buFont typeface="Wingdings" pitchFamily="64" charset="2"/>
              <a:buChar char="§"/>
              <a:defRPr/>
            </a:pPr>
            <a:r>
              <a:rPr lang="en-US" sz="3200" dirty="0">
                <a:solidFill>
                  <a:srgbClr val="000000"/>
                </a:solidFill>
                <a:effectLst/>
              </a:rPr>
              <a:t>Is calculated differently for different machines</a:t>
            </a:r>
          </a:p>
          <a:p>
            <a:pPr eaLnBrk="1" hangingPunct="1">
              <a:lnSpc>
                <a:spcPct val="90000"/>
              </a:lnSpc>
              <a:buFont typeface="Wingdings" pitchFamily="64" charset="2"/>
              <a:buChar char="§"/>
              <a:defRPr/>
            </a:pPr>
            <a:r>
              <a:rPr lang="en-US" sz="3200" dirty="0">
                <a:solidFill>
                  <a:srgbClr val="000000"/>
                </a:solidFill>
                <a:effectLst/>
              </a:rPr>
              <a:t>Usually input distance/output distance</a:t>
            </a:r>
          </a:p>
        </p:txBody>
      </p:sp>
      <p:sp>
        <p:nvSpPr>
          <p:cNvPr id="82948" name="Rectangle 4"/>
          <p:cNvSpPr>
            <a:spLocks noGrp="1" noRot="1" noChangeArrowheads="1"/>
          </p:cNvSpPr>
          <p:nvPr>
            <p:ph sz="half" idx="2"/>
          </p:nvPr>
        </p:nvSpPr>
        <p:spPr>
          <a:xfrm>
            <a:off x="7526876" y="1873885"/>
            <a:ext cx="3925887" cy="4191000"/>
          </a:xfrm>
          <a:noFill/>
        </p:spPr>
        <p:txBody>
          <a:bodyPr/>
          <a:lstStyle/>
          <a:p>
            <a:pPr eaLnBrk="1" hangingPunct="1">
              <a:buFont typeface="Wingdings" pitchFamily="64" charset="2"/>
              <a:buChar char="§"/>
              <a:defRPr/>
            </a:pPr>
            <a:r>
              <a:rPr lang="en-US" sz="3600" u="sng" dirty="0">
                <a:solidFill>
                  <a:srgbClr val="FFFF00"/>
                </a:solidFill>
              </a:rPr>
              <a:t>ACTUAL</a:t>
            </a:r>
          </a:p>
          <a:p>
            <a:pPr eaLnBrk="1" hangingPunct="1">
              <a:buFont typeface="Wingdings" pitchFamily="64" charset="2"/>
              <a:buChar char="§"/>
              <a:defRPr/>
            </a:pPr>
            <a:r>
              <a:rPr lang="en-US" sz="3200" dirty="0">
                <a:solidFill>
                  <a:srgbClr val="000000"/>
                </a:solidFill>
                <a:effectLst/>
              </a:rPr>
              <a:t>Involves friction.</a:t>
            </a:r>
          </a:p>
          <a:p>
            <a:pPr eaLnBrk="1" hangingPunct="1">
              <a:buFont typeface="Wingdings" pitchFamily="64" charset="2"/>
              <a:buChar char="§"/>
              <a:defRPr/>
            </a:pPr>
            <a:r>
              <a:rPr lang="en-US" sz="3200" dirty="0">
                <a:solidFill>
                  <a:srgbClr val="000000"/>
                </a:solidFill>
                <a:effectLst/>
              </a:rPr>
              <a:t>Calculated the same for all machines</a:t>
            </a:r>
          </a:p>
          <a:p>
            <a:pPr eaLnBrk="1" hangingPunct="1">
              <a:buFont typeface="Wingdings" pitchFamily="64" charset="2"/>
              <a:buChar char="§"/>
              <a:defRPr/>
            </a:pPr>
            <a:r>
              <a:rPr lang="en-US" sz="3200" dirty="0">
                <a:solidFill>
                  <a:srgbClr val="000000"/>
                </a:solidFill>
                <a:effectLst/>
              </a:rPr>
              <a:t>Usually Output force/Input Force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hoog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2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2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2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 animBg="1" autoUpdateAnimBg="0"/>
      <p:bldP spid="82947" grpId="0" build="p" autoUpdateAnimBg="0"/>
      <p:bldP spid="82948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125" y="244476"/>
            <a:ext cx="11500834" cy="1004032"/>
          </a:xfrm>
          <a:solidFill>
            <a:srgbClr val="C00000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Actual Mechanical Advantage (AMA)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117600" y="1286019"/>
                <a:ext cx="10676467" cy="4847492"/>
              </a:xfrm>
              <a:gradFill>
                <a:gsLst>
                  <a:gs pos="0">
                    <a:srgbClr val="008080"/>
                  </a:gs>
                  <a:gs pos="100000">
                    <a:srgbClr val="CCFFFF"/>
                  </a:gs>
                </a:gsLst>
                <a:lin ang="5400000" scaled="1"/>
              </a:gradFill>
            </p:spPr>
            <p:txBody>
              <a:bodyPr/>
              <a:lstStyle/>
              <a:p>
                <a:pPr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3600" dirty="0">
                    <a:solidFill>
                      <a:srgbClr val="000000"/>
                    </a:solidFill>
                  </a:rPr>
                  <a:t>The ratio of the output force to the input force in a machine. Measuring the actual forces on the machine.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</a:rPr>
                        <m:t>𝐴𝑀𝐴</m:t>
                      </m:r>
                      <m:r>
                        <a:rPr lang="en-US" sz="4000" b="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4000" b="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𝑂𝑢𝑡𝑝𝑢𝑡</m:t>
                              </m:r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𝐹𝑜𝑟𝑐𝑒</m:t>
                              </m:r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 (</m:t>
                              </m:r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𝐼𝑛𝑝𝑢𝑡</m:t>
                              </m:r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40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𝐹𝑜𝑟𝑐𝑒</m:t>
                              </m:r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 (</m:t>
                              </m:r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  <m:r>
                            <a:rPr lang="en-US" sz="40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4000" dirty="0">
                  <a:solidFill>
                    <a:srgbClr val="000000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7600" y="1286019"/>
                <a:ext cx="10676467" cy="4847492"/>
              </a:xfrm>
              <a:blipFill>
                <a:blip r:embed="rId2"/>
                <a:stretch>
                  <a:fillRect l="-1541" t="-2013" r="-15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929568" y="4469267"/>
            <a:ext cx="9310517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dirty="0">
                <a:solidFill>
                  <a:srgbClr val="000000"/>
                </a:solidFill>
              </a:rPr>
              <a:t>The </a:t>
            </a:r>
            <a:r>
              <a:rPr lang="en-US" altLang="en-US" sz="3600" b="1" u="sng" dirty="0">
                <a:solidFill>
                  <a:srgbClr val="FF9900"/>
                </a:solidFill>
              </a:rPr>
              <a:t>higher</a:t>
            </a:r>
            <a:r>
              <a:rPr lang="en-US" altLang="en-US" sz="3600" dirty="0">
                <a:solidFill>
                  <a:srgbClr val="000000"/>
                </a:solidFill>
              </a:rPr>
              <a:t> the </a:t>
            </a:r>
            <a:r>
              <a:rPr lang="en-US" altLang="en-US" sz="3600" b="1" dirty="0">
                <a:solidFill>
                  <a:srgbClr val="000000"/>
                </a:solidFill>
              </a:rPr>
              <a:t>Mechanical</a:t>
            </a:r>
            <a:r>
              <a:rPr lang="en-US" altLang="en-US" sz="3600" dirty="0">
                <a:solidFill>
                  <a:srgbClr val="000000"/>
                </a:solidFill>
              </a:rPr>
              <a:t> </a:t>
            </a:r>
            <a:r>
              <a:rPr lang="en-US" altLang="en-US" sz="3600" b="1" dirty="0">
                <a:solidFill>
                  <a:srgbClr val="000000"/>
                </a:solidFill>
              </a:rPr>
              <a:t>Advantage</a:t>
            </a:r>
            <a:r>
              <a:rPr lang="en-US" altLang="en-US" sz="3600" dirty="0">
                <a:solidFill>
                  <a:srgbClr val="000000"/>
                </a:solidFill>
              </a:rPr>
              <a:t>, the </a:t>
            </a:r>
            <a:r>
              <a:rPr lang="en-US" altLang="en-US" sz="3600" b="1" u="sng" dirty="0">
                <a:solidFill>
                  <a:srgbClr val="FF9900"/>
                </a:solidFill>
              </a:rPr>
              <a:t>easier</a:t>
            </a:r>
            <a:r>
              <a:rPr lang="en-US" altLang="en-US" sz="3600" b="1" dirty="0">
                <a:solidFill>
                  <a:srgbClr val="FFFF00"/>
                </a:solidFill>
              </a:rPr>
              <a:t> </a:t>
            </a:r>
            <a:r>
              <a:rPr lang="en-US" altLang="en-US" sz="3600" dirty="0">
                <a:solidFill>
                  <a:srgbClr val="000000"/>
                </a:solidFill>
              </a:rPr>
              <a:t>it is to </a:t>
            </a:r>
            <a:r>
              <a:rPr lang="en-US" altLang="en-US" sz="3600" b="1" u="sng" dirty="0">
                <a:solidFill>
                  <a:srgbClr val="FF9900"/>
                </a:solidFill>
              </a:rPr>
              <a:t>move</a:t>
            </a:r>
            <a:r>
              <a:rPr lang="en-US" altLang="en-US" sz="3600" dirty="0">
                <a:solidFill>
                  <a:srgbClr val="000000"/>
                </a:solidFill>
              </a:rPr>
              <a:t> something.</a:t>
            </a: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703388" y="5824538"/>
            <a:ext cx="2157412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</a:rPr>
              <a:t>Basic M.A.= 1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4295775" y="5661026"/>
            <a:ext cx="6731330" cy="1200329"/>
          </a:xfrm>
          <a:prstGeom prst="rect">
            <a:avLst/>
          </a:pr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</a:rPr>
              <a:t>We want to make the MA number bigger!!!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</a:rPr>
              <a:t>Means more </a:t>
            </a:r>
            <a:r>
              <a:rPr lang="en-US" altLang="en-US" sz="2400" b="1">
                <a:solidFill>
                  <a:srgbClr val="000000"/>
                </a:solidFill>
              </a:rPr>
              <a:t>Output force from </a:t>
            </a:r>
            <a:r>
              <a:rPr lang="en-US" altLang="en-US" sz="2400" b="1" dirty="0">
                <a:solidFill>
                  <a:srgbClr val="000000"/>
                </a:solidFill>
              </a:rPr>
              <a:t>the machine,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</a:rPr>
              <a:t>less Input force from you! = less effort!!!</a:t>
            </a:r>
          </a:p>
        </p:txBody>
      </p: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3792539" y="6092825"/>
            <a:ext cx="503237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033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1" name="Line 17"/>
          <p:cNvSpPr>
            <a:spLocks noChangeShapeType="1"/>
          </p:cNvSpPr>
          <p:nvPr/>
        </p:nvSpPr>
        <p:spPr bwMode="auto">
          <a:xfrm flipV="1">
            <a:off x="7680325" y="3429001"/>
            <a:ext cx="287338" cy="7207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en-US" altLang="en-US">
                <a:solidFill>
                  <a:schemeClr val="bg1"/>
                </a:solidFill>
                <a:latin typeface="Rockwell Extra Bold" panose="02060903040505020403" pitchFamily="18" charset="0"/>
              </a:rPr>
              <a:t>Mechanical Advantage</a:t>
            </a:r>
          </a:p>
        </p:txBody>
      </p:sp>
      <p:graphicFrame>
        <p:nvGraphicFramePr>
          <p:cNvPr id="26627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789113" y="2263775"/>
          <a:ext cx="4267200" cy="204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Microsoft Equation 3.0" r:id="rId3" imgW="901440" imgH="431640" progId="Equation.3">
                  <p:embed/>
                </p:oleObj>
              </mc:Choice>
              <mc:Fallback>
                <p:oleObj name="Microsoft Equation 3.0" r:id="rId3" imgW="9014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9113" y="2263775"/>
                        <a:ext cx="4267200" cy="204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774825" y="5162283"/>
            <a:ext cx="8642350" cy="1200329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  <a:r>
              <a:rPr lang="en-US" altLang="en-US" sz="3600" dirty="0">
                <a:solidFill>
                  <a:srgbClr val="000000"/>
                </a:solidFill>
              </a:rPr>
              <a:t> </a:t>
            </a:r>
            <a:r>
              <a:rPr lang="en-US" altLang="en-US" sz="3600" b="1" u="sng" dirty="0">
                <a:solidFill>
                  <a:srgbClr val="FF9900"/>
                </a:solidFill>
              </a:rPr>
              <a:t>Higher</a:t>
            </a:r>
            <a:r>
              <a:rPr lang="en-US" altLang="en-US" sz="3600" dirty="0">
                <a:solidFill>
                  <a:srgbClr val="000000"/>
                </a:solidFill>
              </a:rPr>
              <a:t> </a:t>
            </a:r>
            <a:r>
              <a:rPr lang="en-US" altLang="en-US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  <a:r>
              <a:rPr lang="en-US" altLang="en-US" sz="3600" dirty="0">
                <a:solidFill>
                  <a:srgbClr val="000000"/>
                </a:solidFill>
              </a:rPr>
              <a:t> </a:t>
            </a:r>
            <a:r>
              <a:rPr lang="en-US" altLang="en-US" sz="3600" b="1" dirty="0">
                <a:solidFill>
                  <a:srgbClr val="FFCC00"/>
                </a:solidFill>
              </a:rPr>
              <a:t>Mechanical</a:t>
            </a:r>
            <a:r>
              <a:rPr lang="en-US" altLang="en-US" sz="3600" dirty="0">
                <a:solidFill>
                  <a:srgbClr val="FFCC00"/>
                </a:solidFill>
              </a:rPr>
              <a:t> </a:t>
            </a:r>
            <a:r>
              <a:rPr lang="en-US" altLang="en-US" sz="3600" b="1" dirty="0">
                <a:solidFill>
                  <a:srgbClr val="FFCC00"/>
                </a:solidFill>
              </a:rPr>
              <a:t>Advantage</a:t>
            </a:r>
            <a:r>
              <a:rPr lang="en-US" altLang="en-US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en-US" altLang="en-US" sz="3600" dirty="0">
                <a:solidFill>
                  <a:srgbClr val="000000"/>
                </a:solidFill>
              </a:rPr>
              <a:t> </a:t>
            </a:r>
            <a:r>
              <a:rPr lang="en-US" altLang="en-US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  <a:r>
              <a:rPr lang="en-US" altLang="en-US" sz="3600" dirty="0">
                <a:solidFill>
                  <a:srgbClr val="000000"/>
                </a:solidFill>
              </a:rPr>
              <a:t> </a:t>
            </a:r>
            <a:r>
              <a:rPr lang="en-US" altLang="en-US" sz="3600" b="1" u="sng" dirty="0">
                <a:solidFill>
                  <a:srgbClr val="FF9900"/>
                </a:solidFill>
              </a:rPr>
              <a:t>Easier</a:t>
            </a:r>
            <a:r>
              <a:rPr lang="en-US" altLang="en-US" sz="3600" b="1" dirty="0">
                <a:solidFill>
                  <a:srgbClr val="FFFF00"/>
                </a:solidFill>
              </a:rPr>
              <a:t> </a:t>
            </a:r>
            <a:r>
              <a:rPr lang="en-US" altLang="en-US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it is to accomplish the work.</a:t>
            </a: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 rot="16200000">
            <a:off x="9201945" y="2135982"/>
            <a:ext cx="1303337" cy="774700"/>
          </a:xfrm>
          <a:prstGeom prst="rightArrow">
            <a:avLst>
              <a:gd name="adj1" fmla="val 50000"/>
              <a:gd name="adj2" fmla="val 42059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Force</a:t>
            </a:r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 rot="16200000">
            <a:off x="9200356" y="3521869"/>
            <a:ext cx="1290638" cy="774700"/>
          </a:xfrm>
          <a:prstGeom prst="rightArrow">
            <a:avLst>
              <a:gd name="adj1" fmla="val 50000"/>
              <a:gd name="adj2" fmla="val 4165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Force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424614" y="2557463"/>
            <a:ext cx="899903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33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N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6437314" y="3319463"/>
            <a:ext cx="899903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33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N</a:t>
            </a:r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6350000" y="3238500"/>
            <a:ext cx="1054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7377114" y="2874963"/>
            <a:ext cx="835783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3300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1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6450014" y="3319463"/>
            <a:ext cx="899903" cy="6485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 N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6424614" y="2557463"/>
            <a:ext cx="899903" cy="6485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 N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7377114" y="2874963"/>
            <a:ext cx="835783" cy="6485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 4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614988" y="1504950"/>
            <a:ext cx="3473450" cy="64135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We want to make this number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bigger = easier to do</a:t>
            </a:r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 flipH="1">
            <a:off x="8112125" y="1844675"/>
            <a:ext cx="647700" cy="10795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5735638" y="3789364"/>
            <a:ext cx="3511550" cy="915987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Notice that when there is more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Output than Input force, the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MA number increases!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4800600" y="1628776"/>
            <a:ext cx="2736850" cy="366713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the machine does</a:t>
            </a:r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 flipH="1">
            <a:off x="4800601" y="1989138"/>
            <a:ext cx="358775" cy="360362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>
            <a:off x="6527800" y="1989139"/>
            <a:ext cx="215900" cy="503237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3863975" y="4437063"/>
            <a:ext cx="1555750" cy="366712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What you do</a:t>
            </a:r>
          </a:p>
        </p:txBody>
      </p:sp>
      <p:sp>
        <p:nvSpPr>
          <p:cNvPr id="26646" name="Line 22"/>
          <p:cNvSpPr>
            <a:spLocks noChangeShapeType="1"/>
          </p:cNvSpPr>
          <p:nvPr/>
        </p:nvSpPr>
        <p:spPr bwMode="auto">
          <a:xfrm flipH="1" flipV="1">
            <a:off x="3575051" y="4076700"/>
            <a:ext cx="792163" cy="433388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6647" name="Line 23"/>
          <p:cNvSpPr>
            <a:spLocks noChangeShapeType="1"/>
          </p:cNvSpPr>
          <p:nvPr/>
        </p:nvSpPr>
        <p:spPr bwMode="auto">
          <a:xfrm flipV="1">
            <a:off x="5303838" y="3860800"/>
            <a:ext cx="1079500" cy="64770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9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2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266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26630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1" grpId="0" animBg="1"/>
      <p:bldP spid="26628" grpId="0" animBg="1"/>
      <p:bldP spid="26629" grpId="0" animBg="1"/>
      <p:bldP spid="26630" grpId="0" animBg="1"/>
      <p:bldP spid="26635" grpId="0" animBg="1"/>
      <p:bldP spid="26636" grpId="0" animBg="1"/>
      <p:bldP spid="26637" grpId="0" animBg="1"/>
      <p:bldP spid="26638" grpId="0" animBg="1"/>
      <p:bldP spid="26638" grpId="1" animBg="1"/>
      <p:bldP spid="26639" grpId="0" animBg="1"/>
      <p:bldP spid="26639" grpId="1" animBg="1"/>
      <p:bldP spid="26640" grpId="0" animBg="1"/>
      <p:bldP spid="26642" grpId="0" animBg="1"/>
      <p:bldP spid="26642" grpId="1" animBg="1"/>
      <p:bldP spid="26643" grpId="0" animBg="1"/>
      <p:bldP spid="26643" grpId="1" animBg="1"/>
      <p:bldP spid="26644" grpId="0" animBg="1"/>
      <p:bldP spid="26644" grpId="1" animBg="1"/>
      <p:bldP spid="26645" grpId="0" animBg="1"/>
      <p:bldP spid="26645" grpId="1" animBg="1"/>
      <p:bldP spid="26646" grpId="0" animBg="1"/>
      <p:bldP spid="26646" grpId="1" animBg="1"/>
      <p:bldP spid="26647" grpId="0" animBg="1"/>
      <p:bldP spid="2664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rrowheads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en-US" sz="66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 Related Equations</a:t>
            </a:r>
          </a:p>
        </p:txBody>
      </p:sp>
      <p:sp>
        <p:nvSpPr>
          <p:cNvPr id="6758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64" charset="2"/>
              <a:buChar char="§"/>
              <a:defRPr/>
            </a:pPr>
            <a:endParaRPr lang="en-US" sz="2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2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2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4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2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2800" dirty="0"/>
          </a:p>
          <a:p>
            <a:pPr eaLnBrk="1" hangingPunct="1">
              <a:buFont typeface="Wingdings" pitchFamily="64" charset="2"/>
              <a:buNone/>
              <a:defRPr/>
            </a:pP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34009682"/>
                  </p:ext>
                </p:extLst>
              </p:nvPr>
            </p:nvGraphicFramePr>
            <p:xfrm>
              <a:off x="567396" y="1882516"/>
              <a:ext cx="11303358" cy="217682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376778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73630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79926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27381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0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IMA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0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Input Force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0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Output Force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444770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800" kern="12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AMA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4800" i="1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480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8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n-US" sz="48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48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8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n-US" sz="48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endParaRPr lang="en-US" sz="48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+mn-lt"/>
                          </a:endParaRP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800" kern="12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F</a:t>
                          </a:r>
                          <a:r>
                            <a:rPr lang="en-US" sz="4800" kern="120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e</a:t>
                          </a:r>
                          <a:r>
                            <a:rPr lang="en-US" sz="4800" kern="12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lang="en-US" sz="4800" kern="12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4800" i="1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480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8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n-US" sz="4800" b="0" i="1" smtClean="0">
                                          <a:ln>
                                            <a:noFill/>
                                          </a:ln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sz="4800" b="0" i="1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𝐴𝑀𝐴</m:t>
                                  </m:r>
                                </m:den>
                              </m:f>
                            </m:oMath>
                          </a14:m>
                          <a:endParaRPr lang="en-US" sz="4800" kern="12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endParaRPr lang="en-US" sz="1100" kern="12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Arial"/>
                            <a:ea typeface="+mn-ea"/>
                            <a:cs typeface="+mn-cs"/>
                          </a:endParaRPr>
                        </a:p>
                        <a:p>
                          <a:pPr algn="ctr"/>
                          <a:r>
                            <a:rPr lang="en-US" sz="4800" kern="120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F</a:t>
                          </a:r>
                          <a:r>
                            <a:rPr lang="en-US" sz="4800" kern="120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r</a:t>
                          </a:r>
                          <a:r>
                            <a:rPr lang="en-US" sz="4800" kern="120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lang="en-US" sz="4800" kern="12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= </a:t>
                          </a:r>
                          <a:r>
                            <a:rPr lang="en-US" sz="4800" kern="120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(AMA)</a:t>
                          </a:r>
                          <a:r>
                            <a:rPr lang="en-US" sz="4800" kern="12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F</a:t>
                          </a:r>
                          <a:r>
                            <a:rPr lang="en-US" sz="4800" kern="120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e</a:t>
                          </a:r>
                          <a:endParaRPr lang="en-US" sz="48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+mn-lt"/>
                          </a:endParaRP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34009682"/>
                  </p:ext>
                </p:extLst>
              </p:nvPr>
            </p:nvGraphicFramePr>
            <p:xfrm>
              <a:off x="567396" y="1882516"/>
              <a:ext cx="11303358" cy="2176822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376778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73630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79926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32052"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0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IMA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0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Input Force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r>
                            <a:rPr lang="en-US" sz="4000" b="1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</a:rPr>
                            <a:t>Output Force</a:t>
                          </a: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44477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62" t="-56723" r="-200485" b="-8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814" t="-56723" r="-101792" b="-840"/>
                          </a:stretch>
                        </a:blipFill>
                      </a:tcPr>
                    </a:tc>
                    <a:tc>
                      <a:txBody>
                        <a:bodyPr/>
                        <a:lstStyle>
                          <a:lvl1pPr marL="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1pPr>
                          <a:lvl2pPr marL="457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2pPr>
                          <a:lvl3pPr marL="914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3pPr>
                          <a:lvl4pPr marL="1371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4pPr>
                          <a:lvl5pPr marL="18288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5pPr>
                          <a:lvl6pPr marL="22860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6pPr>
                          <a:lvl7pPr marL="27432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7pPr>
                          <a:lvl8pPr marL="32004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8pPr>
                          <a:lvl9pPr marL="3657600" algn="l" defTabSz="914400" rtl="0" eaLnBrk="1" latinLnBrk="0" hangingPunct="1">
                            <a:defRPr sz="1800" kern="1200">
                              <a:solidFill>
                                <a:schemeClr val="tx1"/>
                              </a:solidFill>
                              <a:latin typeface="Arial"/>
                            </a:defRPr>
                          </a:lvl9pPr>
                        </a:lstStyle>
                        <a:p>
                          <a:pPr algn="ctr"/>
                          <a:endParaRPr lang="en-US" sz="1100" kern="12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Arial"/>
                            <a:ea typeface="+mn-ea"/>
                            <a:cs typeface="+mn-cs"/>
                          </a:endParaRPr>
                        </a:p>
                        <a:p>
                          <a:pPr algn="ctr"/>
                          <a:r>
                            <a:rPr lang="en-US" sz="4800" kern="120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F</a:t>
                          </a:r>
                          <a:r>
                            <a:rPr lang="en-US" sz="4800" kern="120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r</a:t>
                          </a:r>
                          <a:r>
                            <a:rPr lang="en-US" sz="4800" kern="120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lang="en-US" sz="4800" kern="12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= </a:t>
                          </a:r>
                          <a:r>
                            <a:rPr lang="en-US" sz="4800" kern="1200" baseline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(AMA)</a:t>
                          </a:r>
                          <a:r>
                            <a:rPr lang="en-US" sz="4800" kern="12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F</a:t>
                          </a:r>
                          <a:r>
                            <a:rPr lang="en-US" sz="4800" kern="1200" baseline="-2500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latin typeface="Arial"/>
                              <a:ea typeface="+mn-ea"/>
                              <a:cs typeface="+mn-cs"/>
                            </a:rPr>
                            <a:t>e</a:t>
                          </a:r>
                          <a:endParaRPr lang="en-US" sz="480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latin typeface="+mn-lt"/>
                          </a:endParaRPr>
                        </a:p>
                      </a:txBody>
                      <a:tcPr marL="122452" marR="122452" marT="61226" marB="61226">
                        <a:lnL w="12700" cmpd="sng">
                          <a:solidFill>
                            <a:srgbClr val="000000"/>
                          </a:solidFill>
                        </a:lnL>
                        <a:lnR w="12700" cmpd="sng">
                          <a:solidFill>
                            <a:srgbClr val="000000"/>
                          </a:solidFill>
                        </a:lnR>
                        <a:lnT w="12700" cmpd="sng">
                          <a:solidFill>
                            <a:srgbClr val="000000"/>
                          </a:solidFill>
                        </a:lnT>
                        <a:lnB w="12700" cmpd="sng">
                          <a:solidFill>
                            <a:srgbClr val="000000"/>
                          </a:solidFill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564970"/>
              </p:ext>
            </p:extLst>
          </p:nvPr>
        </p:nvGraphicFramePr>
        <p:xfrm>
          <a:off x="720531" y="4391694"/>
          <a:ext cx="11081496" cy="207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31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04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Represents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Common Units (SI)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99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AMA </a:t>
                      </a:r>
                      <a:r>
                        <a:rPr lang="en-US" sz="2800" baseline="0" dirty="0">
                          <a:solidFill>
                            <a:srgbClr val="000000"/>
                          </a:solidFill>
                        </a:rPr>
                        <a:t> = Actual Mechanical Advantage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----------------------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990">
                <a:tc>
                  <a:txBody>
                    <a:bodyPr/>
                    <a:lstStyle/>
                    <a:p>
                      <a:r>
                        <a:rPr lang="en-US" sz="2800" baseline="0" dirty="0">
                          <a:solidFill>
                            <a:srgbClr val="000000"/>
                          </a:solidFill>
                        </a:rPr>
                        <a:t>F</a:t>
                      </a:r>
                      <a:r>
                        <a:rPr lang="en-US" sz="2800" baseline="-25000" dirty="0">
                          <a:solidFill>
                            <a:srgbClr val="000000"/>
                          </a:solidFill>
                        </a:rPr>
                        <a:t>r</a:t>
                      </a:r>
                      <a:r>
                        <a:rPr lang="en-US" sz="2800" baseline="0" dirty="0">
                          <a:solidFill>
                            <a:srgbClr val="000000"/>
                          </a:solidFill>
                        </a:rPr>
                        <a:t> = Output force/resistance force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solidFill>
                            <a:srgbClr val="000000"/>
                          </a:solidFill>
                        </a:rPr>
                        <a:t>Newtons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990">
                <a:tc>
                  <a:txBody>
                    <a:bodyPr/>
                    <a:lstStyle/>
                    <a:p>
                      <a:r>
                        <a:rPr lang="en-US" sz="2800" baseline="0" dirty="0">
                          <a:solidFill>
                            <a:srgbClr val="000000"/>
                          </a:solidFill>
                        </a:rPr>
                        <a:t>F</a:t>
                      </a:r>
                      <a:r>
                        <a:rPr lang="en-US" sz="2800" baseline="-25000" dirty="0">
                          <a:solidFill>
                            <a:srgbClr val="000000"/>
                          </a:solidFill>
                        </a:rPr>
                        <a:t>e</a:t>
                      </a:r>
                      <a:r>
                        <a:rPr lang="en-US" sz="2800" baseline="0" dirty="0">
                          <a:solidFill>
                            <a:srgbClr val="000000"/>
                          </a:solidFill>
                        </a:rPr>
                        <a:t> = Input force/effort force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solidFill>
                            <a:srgbClr val="000000"/>
                          </a:solidFill>
                        </a:rPr>
                        <a:t>Newtons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280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6DEE0-7275-4041-B5AB-B1379C62429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Ideal Mechanical Advantage (IMA)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5BE28BB-80A7-49C0-95E2-BCBD20457BD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1"/>
                  </a:buClr>
                  <a:buFont typeface="Arial" panose="020B0604020202020204" pitchFamily="34" charset="0"/>
                  <a:buChar char="•"/>
                </a:pPr>
                <a:r>
                  <a:rPr lang="en-US" sz="4000" dirty="0"/>
                  <a:t>The mechanical advantage in the absence of friction.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>
                          <a:latin typeface="Cambria Math" panose="02040503050406030204" pitchFamily="18" charset="0"/>
                        </a:rPr>
                        <m:t>𝐼𝑀𝐴</m:t>
                      </m:r>
                      <m:r>
                        <a:rPr lang="en-US" sz="5400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5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5400" i="1">
                                  <a:latin typeface="Cambria Math" panose="02040503050406030204" pitchFamily="18" charset="0"/>
                                </a:rPr>
                                <m:t>𝐼𝑛𝑝𝑢𝑡</m:t>
                              </m:r>
                              <m:r>
                                <a:rPr lang="en-US" sz="5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5400" i="1">
                                  <a:latin typeface="Cambria Math" panose="02040503050406030204" pitchFamily="18" charset="0"/>
                                </a:rPr>
                                <m:t>𝐷𝑖𝑠𝑡𝑎𝑛𝑐𝑒</m:t>
                              </m:r>
                              <m:r>
                                <a:rPr lang="en-US" sz="5400" i="1">
                                  <a:latin typeface="Cambria Math" panose="02040503050406030204" pitchFamily="18" charset="0"/>
                                </a:rPr>
                                <m:t> (</m:t>
                              </m:r>
                              <m:r>
                                <a:rPr lang="en-US" sz="54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5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  <m:r>
                            <a:rPr lang="en-US" sz="5400" i="1">
                              <a:latin typeface="Cambria Math" panose="02040503050406030204" pitchFamily="18" charset="0"/>
                            </a:rPr>
                            <m:t>) </m:t>
                          </m:r>
                        </m:num>
                        <m:den>
                          <m:r>
                            <a:rPr lang="en-US" sz="54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5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5400" i="1">
                                  <a:latin typeface="Cambria Math" panose="02040503050406030204" pitchFamily="18" charset="0"/>
                                </a:rPr>
                                <m:t>𝑂𝑢𝑡𝑝𝑢𝑡</m:t>
                              </m:r>
                              <m:r>
                                <a:rPr lang="en-US" sz="5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5400" i="1">
                                  <a:latin typeface="Cambria Math" panose="02040503050406030204" pitchFamily="18" charset="0"/>
                                </a:rPr>
                                <m:t>𝐷𝑖𝑠𝑡𝑎𝑛𝑐𝑒</m:t>
                              </m:r>
                              <m:r>
                                <a:rPr lang="en-US" sz="5400" i="1">
                                  <a:latin typeface="Cambria Math" panose="02040503050406030204" pitchFamily="18" charset="0"/>
                                </a:rPr>
                                <m:t> (</m:t>
                              </m:r>
                              <m:r>
                                <a:rPr lang="en-US" sz="54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5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  <m:r>
                            <a:rPr lang="en-US" sz="540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5BE28BB-80A7-49C0-95E2-BCBD20457BD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78" t="-2426" r="-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8589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</TotalTime>
  <Words>1172</Words>
  <Application>Microsoft Office PowerPoint</Application>
  <PresentationFormat>Widescreen</PresentationFormat>
  <Paragraphs>221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Cambria Math</vt:lpstr>
      <vt:lpstr>Rockwell Extra Bold</vt:lpstr>
      <vt:lpstr>Wingdings</vt:lpstr>
      <vt:lpstr>3_Default Design</vt:lpstr>
      <vt:lpstr>Microsoft Equation 3.0</vt:lpstr>
      <vt:lpstr>PowerPoint Presentation</vt:lpstr>
      <vt:lpstr>Lesson Objectives</vt:lpstr>
      <vt:lpstr>Mechanical Advantage</vt:lpstr>
      <vt:lpstr>Mechanical Advantage (MA)</vt:lpstr>
      <vt:lpstr>2 types of mechanical advantage</vt:lpstr>
      <vt:lpstr>Actual Mechanical Advantage (AMA)</vt:lpstr>
      <vt:lpstr>Mechanical Advantage</vt:lpstr>
      <vt:lpstr>AMA Related Equations</vt:lpstr>
      <vt:lpstr>Ideal Mechanical Advantage (IMA)</vt:lpstr>
      <vt:lpstr>IMA Related Equations</vt:lpstr>
      <vt:lpstr>Different mechanical advantages:</vt:lpstr>
      <vt:lpstr>    M. A. of Levers</vt:lpstr>
      <vt:lpstr>So how can we increase M.A. of a lever?</vt:lpstr>
      <vt:lpstr>   M.A. of an Incline Plane:</vt:lpstr>
      <vt:lpstr>  M.A. of Pulleys:</vt:lpstr>
      <vt:lpstr>Movable Pulleys give M.A.</vt:lpstr>
      <vt:lpstr>PowerPoint Presentation</vt:lpstr>
      <vt:lpstr>Question</vt:lpstr>
      <vt:lpstr>Efficiency</vt:lpstr>
      <vt:lpstr>Efficiency Related Equations</vt:lpstr>
      <vt:lpstr>Ideal Machines</vt:lpstr>
    </vt:vector>
  </TitlesOfParts>
  <Company>Boyertown Area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Berger, Jerry</dc:creator>
  <cp:lastModifiedBy>Berger, Jerry</cp:lastModifiedBy>
  <cp:revision>66</cp:revision>
  <dcterms:created xsi:type="dcterms:W3CDTF">2018-10-24T13:46:30Z</dcterms:created>
  <dcterms:modified xsi:type="dcterms:W3CDTF">2019-10-30T13:47:37Z</dcterms:modified>
</cp:coreProperties>
</file>